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55"/>
  </p:notesMasterIdLst>
  <p:sldIdLst>
    <p:sldId id="328" r:id="rId2"/>
    <p:sldId id="329" r:id="rId3"/>
    <p:sldId id="330" r:id="rId4"/>
    <p:sldId id="331" r:id="rId5"/>
    <p:sldId id="332" r:id="rId6"/>
    <p:sldId id="333" r:id="rId7"/>
    <p:sldId id="334" r:id="rId8"/>
    <p:sldId id="335" r:id="rId9"/>
    <p:sldId id="336" r:id="rId10"/>
    <p:sldId id="265" r:id="rId11"/>
    <p:sldId id="337" r:id="rId12"/>
    <p:sldId id="338" r:id="rId13"/>
    <p:sldId id="309" r:id="rId14"/>
    <p:sldId id="377" r:id="rId15"/>
    <p:sldId id="340" r:id="rId16"/>
    <p:sldId id="341" r:id="rId17"/>
    <p:sldId id="342" r:id="rId18"/>
    <p:sldId id="343" r:id="rId19"/>
    <p:sldId id="344" r:id="rId20"/>
    <p:sldId id="346" r:id="rId21"/>
    <p:sldId id="347" r:id="rId22"/>
    <p:sldId id="371" r:id="rId23"/>
    <p:sldId id="348" r:id="rId24"/>
    <p:sldId id="349" r:id="rId25"/>
    <p:sldId id="350" r:id="rId26"/>
    <p:sldId id="351" r:id="rId27"/>
    <p:sldId id="372" r:id="rId28"/>
    <p:sldId id="323" r:id="rId29"/>
    <p:sldId id="352" r:id="rId30"/>
    <p:sldId id="353" r:id="rId31"/>
    <p:sldId id="324" r:id="rId32"/>
    <p:sldId id="374" r:id="rId33"/>
    <p:sldId id="355" r:id="rId34"/>
    <p:sldId id="356" r:id="rId35"/>
    <p:sldId id="357" r:id="rId36"/>
    <p:sldId id="283" r:id="rId37"/>
    <p:sldId id="358" r:id="rId38"/>
    <p:sldId id="360" r:id="rId39"/>
    <p:sldId id="361" r:id="rId40"/>
    <p:sldId id="362" r:id="rId41"/>
    <p:sldId id="363" r:id="rId42"/>
    <p:sldId id="364" r:id="rId43"/>
    <p:sldId id="316" r:id="rId44"/>
    <p:sldId id="365" r:id="rId45"/>
    <p:sldId id="366" r:id="rId46"/>
    <p:sldId id="320" r:id="rId47"/>
    <p:sldId id="378" r:id="rId48"/>
    <p:sldId id="373" r:id="rId49"/>
    <p:sldId id="368" r:id="rId50"/>
    <p:sldId id="369" r:id="rId51"/>
    <p:sldId id="370" r:id="rId52"/>
    <p:sldId id="375" r:id="rId53"/>
    <p:sldId id="376"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CWcGeYc1RKa5x/4bZDa/Lg==" hashData="AOe9jNni5wJexyl2TeDplTRXbD2FBvOI9KqsLskukBmwPVPDWlOah+O8izLQo/tTYJKh8ci9LbedCv6G5aog3w=="/>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47075"/>
  </p:normalViewPr>
  <p:slideViewPr>
    <p:cSldViewPr snapToGrid="0" snapToObjects="1">
      <p:cViewPr varScale="1">
        <p:scale>
          <a:sx n="56" d="100"/>
          <a:sy n="56" d="100"/>
        </p:scale>
        <p:origin x="2776" y="184"/>
      </p:cViewPr>
      <p:guideLst>
        <p:guide orient="horz" pos="2160"/>
        <p:guide pos="2880"/>
      </p:guideLst>
    </p:cSldViewPr>
  </p:slideViewPr>
  <p:outlineViewPr>
    <p:cViewPr>
      <p:scale>
        <a:sx n="33" d="100"/>
        <a:sy n="33" d="100"/>
      </p:scale>
      <p:origin x="0" y="-10448"/>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8684CA-C63F-5F46-A275-499E174D6788}" type="datetimeFigureOut">
              <a:rPr lang="en-US" smtClean="0"/>
              <a:t>9/16/19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704444-0A12-8349-BBD3-E05D86B7D237}" type="slidenum">
              <a:rPr lang="en-US" smtClean="0"/>
              <a:t>‹#›</a:t>
            </a:fld>
            <a:endParaRPr lang="en-US"/>
          </a:p>
        </p:txBody>
      </p:sp>
    </p:spTree>
    <p:extLst>
      <p:ext uri="{BB962C8B-B14F-4D97-AF65-F5344CB8AC3E}">
        <p14:creationId xmlns:p14="http://schemas.microsoft.com/office/powerpoint/2010/main" val="27627408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a:t>
            </a:fld>
            <a:endParaRPr lang="en-US"/>
          </a:p>
        </p:txBody>
      </p:sp>
    </p:spTree>
    <p:extLst>
      <p:ext uri="{BB962C8B-B14F-4D97-AF65-F5344CB8AC3E}">
        <p14:creationId xmlns:p14="http://schemas.microsoft.com/office/powerpoint/2010/main" val="160241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Show a video of students having the model conversation (optional)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 volunteer and teacher read model script </a:t>
            </a:r>
          </a:p>
          <a:p>
            <a:pPr lvl="1"/>
            <a:endParaRPr lang="en-US" sz="1200" kern="1200" dirty="0">
              <a:solidFill>
                <a:schemeClr val="tx1"/>
              </a:solidFill>
              <a:effectLst/>
              <a:latin typeface="+mn-lt"/>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a:t>
            </a:fld>
            <a:endParaRPr lang="en-US"/>
          </a:p>
        </p:txBody>
      </p:sp>
    </p:spTree>
    <p:extLst>
      <p:ext uri="{BB962C8B-B14F-4D97-AF65-F5344CB8AC3E}">
        <p14:creationId xmlns:p14="http://schemas.microsoft.com/office/powerpoint/2010/main" val="1082841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and CLARIFY</a:t>
            </a:r>
          </a:p>
          <a:p>
            <a:pPr marL="171450" indent="-171450">
              <a:buFont typeface="Arial"/>
              <a:buChar char="•"/>
            </a:pPr>
            <a:r>
              <a:rPr lang="en-US" dirty="0">
                <a:solidFill>
                  <a:srgbClr val="FFFF00"/>
                </a:solidFill>
              </a:rPr>
              <a:t>Model</a:t>
            </a:r>
            <a:r>
              <a:rPr lang="en-US" baseline="0" dirty="0">
                <a:solidFill>
                  <a:srgbClr val="FFFF00"/>
                </a:solidFill>
              </a:rPr>
              <a:t> using think time and pointing at key elements of the visual text before reading the script.</a:t>
            </a:r>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13</a:t>
            </a:fld>
            <a:endParaRPr lang="en-US" dirty="0"/>
          </a:p>
        </p:txBody>
      </p:sp>
    </p:spTree>
    <p:extLst>
      <p:ext uri="{BB962C8B-B14F-4D97-AF65-F5344CB8AC3E}">
        <p14:creationId xmlns:p14="http://schemas.microsoft.com/office/powerpoint/2010/main" val="102318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CLARIFY </a:t>
            </a:r>
            <a:r>
              <a:rPr lang="en-US" sz="1200" i="1" kern="1200" dirty="0">
                <a:solidFill>
                  <a:schemeClr val="tx1"/>
                </a:solidFill>
                <a:effectLst/>
                <a:latin typeface="+mn-lt"/>
                <a:ea typeface="+mn-ea"/>
                <a:cs typeface="+mn-cs"/>
              </a:rPr>
              <a:t>while playing a game.</a:t>
            </a: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a:t>
            </a:fld>
            <a:endParaRPr lang="en-US" dirty="0"/>
          </a:p>
        </p:txBody>
      </p:sp>
    </p:spTree>
    <p:extLst>
      <p:ext uri="{BB962C8B-B14F-4D97-AF65-F5344CB8AC3E}">
        <p14:creationId xmlns:p14="http://schemas.microsoft.com/office/powerpoint/2010/main" val="3129000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15</a:t>
            </a:fld>
            <a:endParaRPr lang="en-US"/>
          </a:p>
        </p:txBody>
      </p:sp>
    </p:spTree>
    <p:extLst>
      <p:ext uri="{BB962C8B-B14F-4D97-AF65-F5344CB8AC3E}">
        <p14:creationId xmlns:p14="http://schemas.microsoft.com/office/powerpoint/2010/main" val="404626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16</a:t>
            </a:fld>
            <a:endParaRPr lang="en-US"/>
          </a:p>
        </p:txBody>
      </p:sp>
    </p:spTree>
    <p:extLst>
      <p:ext uri="{BB962C8B-B14F-4D97-AF65-F5344CB8AC3E}">
        <p14:creationId xmlns:p14="http://schemas.microsoft.com/office/powerpoint/2010/main" val="1256301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engaged in a Constructive Conversation using the Constructive Conversation Skill-­‐‑</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We took turns and shared ideas based on a visual text. </a:t>
            </a:r>
            <a:endParaRPr lang="en-US" dirty="0"/>
          </a:p>
          <a:p>
            <a:r>
              <a:rPr lang="en-US" sz="1200" kern="1200" dirty="0">
                <a:solidFill>
                  <a:schemeClr val="tx1"/>
                </a:solidFill>
                <a:effectLst/>
                <a:latin typeface="+mn-lt"/>
                <a:ea typeface="+mn-ea"/>
                <a:cs typeface="+mn-cs"/>
              </a:rPr>
              <a:t>Teacher will ask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your think time</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the language of the skill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 </a:t>
            </a:r>
          </a:p>
          <a:p>
            <a:r>
              <a:rPr lang="en-US" sz="1200" i="1" kern="1200" dirty="0">
                <a:solidFill>
                  <a:schemeClr val="tx1"/>
                </a:solidFill>
                <a:effectLst/>
                <a:latin typeface="+mn-lt"/>
                <a:ea typeface="+mn-ea"/>
                <a:cs typeface="+mn-cs"/>
              </a:rPr>
              <a:t>Identify three things that you did to meet today’s objective </a:t>
            </a:r>
          </a:p>
          <a:p>
            <a:r>
              <a:rPr lang="en-US" sz="1200" i="1" kern="1200" dirty="0">
                <a:solidFill>
                  <a:schemeClr val="tx1"/>
                </a:solidFill>
                <a:effectLst/>
                <a:latin typeface="+mn-lt"/>
                <a:ea typeface="+mn-ea"/>
                <a:cs typeface="+mn-cs"/>
              </a:rPr>
              <a:t>Share and explain the three things to your partner </a:t>
            </a:r>
          </a:p>
          <a:p>
            <a:endParaRPr lang="en-US" dirty="0"/>
          </a:p>
          <a:p>
            <a:r>
              <a:rPr lang="en-US" sz="1200" kern="1200" dirty="0">
                <a:solidFill>
                  <a:schemeClr val="tx1"/>
                </a:solidFill>
                <a:effectLst/>
                <a:latin typeface="+mn-lt"/>
                <a:ea typeface="+mn-ea"/>
                <a:cs typeface="+mn-cs"/>
              </a:rPr>
              <a:t>Teacher calls on three students and they tell the class what was done today. </a:t>
            </a:r>
            <a:endParaRPr lang="en-US" dirty="0"/>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92DC05E7-F875-C14A-B5D4-B200F080DD76}" type="slidenum">
              <a:rPr lang="en-US" smtClean="0"/>
              <a:t>17</a:t>
            </a:fld>
            <a:endParaRPr lang="en-US"/>
          </a:p>
        </p:txBody>
      </p:sp>
    </p:spTree>
    <p:extLst>
      <p:ext uri="{BB962C8B-B14F-4D97-AF65-F5344CB8AC3E}">
        <p14:creationId xmlns:p14="http://schemas.microsoft.com/office/powerpoint/2010/main" val="1263915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18</a:t>
            </a:fld>
            <a:endParaRPr lang="en-US"/>
          </a:p>
        </p:txBody>
      </p:sp>
    </p:spTree>
    <p:extLst>
      <p:ext uri="{BB962C8B-B14F-4D97-AF65-F5344CB8AC3E}">
        <p14:creationId xmlns:p14="http://schemas.microsoft.com/office/powerpoint/2010/main" val="182954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Today we are going to review the Constructive Conversation Skill-­‐‑</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When we create, we say what we notice about something.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19</a:t>
            </a:fld>
            <a:endParaRPr lang="en-US"/>
          </a:p>
        </p:txBody>
      </p:sp>
    </p:spTree>
    <p:extLst>
      <p:ext uri="{BB962C8B-B14F-4D97-AF65-F5344CB8AC3E}">
        <p14:creationId xmlns:p14="http://schemas.microsoft.com/office/powerpoint/2010/main" val="1574326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Let’s review the Conversation Norms Poster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Today, we will focus on: </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the language of the skill</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your conversation voice</a:t>
            </a:r>
          </a:p>
          <a:p>
            <a:pPr marL="457200" marR="0" lvl="1" indent="0" algn="l" defTabSz="457200" rtl="0" eaLnBrk="1" fontAlgn="auto" latinLnBrk="0" hangingPunct="1">
              <a:lnSpc>
                <a:spcPct val="100000"/>
              </a:lnSpc>
              <a:spcBef>
                <a:spcPts val="0"/>
              </a:spcBef>
              <a:spcAft>
                <a:spcPts val="0"/>
              </a:spcAft>
              <a:buClrTx/>
              <a:buSzTx/>
              <a:buFont typeface="Arial"/>
              <a:buNone/>
              <a:tabLst/>
              <a:defRPr/>
            </a:pPr>
            <a:r>
              <a:rPr lang="en-US" b="1" baseline="0" dirty="0"/>
              <a:t>**Give examples for both.  Ask for student volunteers to model the two norms.</a:t>
            </a: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20</a:t>
            </a:fld>
            <a:endParaRPr lang="en-US"/>
          </a:p>
        </p:txBody>
      </p:sp>
    </p:spTree>
    <p:extLst>
      <p:ext uri="{BB962C8B-B14F-4D97-AF65-F5344CB8AC3E}">
        <p14:creationId xmlns:p14="http://schemas.microsoft.com/office/powerpoint/2010/main" val="14892150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21</a:t>
            </a:fld>
            <a:endParaRPr lang="en-US"/>
          </a:p>
        </p:txBody>
      </p:sp>
    </p:spTree>
    <p:extLst>
      <p:ext uri="{BB962C8B-B14F-4D97-AF65-F5344CB8AC3E}">
        <p14:creationId xmlns:p14="http://schemas.microsoft.com/office/powerpoint/2010/main" val="162459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3</a:t>
            </a:fld>
            <a:endParaRPr lang="en-US"/>
          </a:p>
        </p:txBody>
      </p:sp>
    </p:spTree>
    <p:extLst>
      <p:ext uri="{BB962C8B-B14F-4D97-AF65-F5344CB8AC3E}">
        <p14:creationId xmlns:p14="http://schemas.microsoft.com/office/powerpoint/2010/main" val="21023409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Review the hand gesture and phrase for CLARIFY (teacher places his/her hands over eyes and gestures as if “focusing binoculars”).  </a:t>
            </a:r>
          </a:p>
          <a:p>
            <a:endParaRPr lang="en-US" baseline="0" dirty="0"/>
          </a:p>
          <a:p>
            <a:r>
              <a:rPr lang="en-US" baseline="0" dirty="0"/>
              <a:t>We use this gesture to explain  and make an idea clearer.  To help us remember the skill we are practicing we are going to be using a corresponding phrase: “Making our ideas clearer.”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22</a:t>
            </a:fld>
            <a:endParaRPr lang="en-US"/>
          </a:p>
        </p:txBody>
      </p:sp>
    </p:spTree>
    <p:extLst>
      <p:ext uri="{BB962C8B-B14F-4D97-AF65-F5344CB8AC3E}">
        <p14:creationId xmlns:p14="http://schemas.microsoft.com/office/powerpoint/2010/main" val="912867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23</a:t>
            </a:fld>
            <a:endParaRPr lang="en-US"/>
          </a:p>
        </p:txBody>
      </p:sp>
    </p:spTree>
    <p:extLst>
      <p:ext uri="{BB962C8B-B14F-4D97-AF65-F5344CB8AC3E}">
        <p14:creationId xmlns:p14="http://schemas.microsoft.com/office/powerpoint/2010/main" val="1770266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25</a:t>
            </a:fld>
            <a:endParaRPr lang="en-US"/>
          </a:p>
        </p:txBody>
      </p:sp>
    </p:spTree>
    <p:extLst>
      <p:ext uri="{BB962C8B-B14F-4D97-AF65-F5344CB8AC3E}">
        <p14:creationId xmlns:p14="http://schemas.microsoft.com/office/powerpoint/2010/main" val="1587296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26</a:t>
            </a:fld>
            <a:endParaRPr lang="en-US"/>
          </a:p>
        </p:txBody>
      </p:sp>
    </p:spTree>
    <p:extLst>
      <p:ext uri="{BB962C8B-B14F-4D97-AF65-F5344CB8AC3E}">
        <p14:creationId xmlns:p14="http://schemas.microsoft.com/office/powerpoint/2010/main" val="16394698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27</a:t>
            </a:fld>
            <a:endParaRPr lang="en-US" dirty="0"/>
          </a:p>
        </p:txBody>
      </p:sp>
    </p:spTree>
    <p:extLst>
      <p:ext uri="{BB962C8B-B14F-4D97-AF65-F5344CB8AC3E}">
        <p14:creationId xmlns:p14="http://schemas.microsoft.com/office/powerpoint/2010/main" val="3326952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Review Model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introduces </a:t>
            </a:r>
            <a:r>
              <a:rPr lang="en-US" sz="1200" b="1" kern="1200" dirty="0">
                <a:solidFill>
                  <a:schemeClr val="tx1"/>
                </a:solidFill>
                <a:effectLst/>
                <a:latin typeface="+mn-lt"/>
                <a:ea typeface="+mn-ea"/>
                <a:cs typeface="+mn-cs"/>
              </a:rPr>
              <a:t>Model</a:t>
            </a:r>
            <a:r>
              <a:rPr lang="en-US" sz="1200" kern="1200" dirty="0">
                <a:solidFill>
                  <a:schemeClr val="tx1"/>
                </a:solidFill>
                <a:effectLst/>
                <a:latin typeface="+mn-lt"/>
                <a:ea typeface="+mn-ea"/>
                <a:cs typeface="+mn-cs"/>
              </a:rPr>
              <a:t> and asks for a previously selected volunteer to be their partner.  Teacher and student read </a:t>
            </a:r>
            <a:r>
              <a:rPr lang="en-US" sz="1200" b="1" u="sng"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Model using think time and pointing at key elements of the visual text before reading the script. Teacher will also discuss how the following norms were used during the conversation: </a:t>
            </a:r>
          </a:p>
          <a:p>
            <a:pPr lvl="0"/>
            <a:r>
              <a:rPr lang="en-US" sz="1200" i="1" kern="1200" dirty="0">
                <a:solidFill>
                  <a:schemeClr val="tx1"/>
                </a:solidFill>
                <a:effectLst/>
                <a:latin typeface="+mn-lt"/>
                <a:ea typeface="+mn-ea"/>
                <a:cs typeface="+mn-cs"/>
              </a:rPr>
              <a:t>Use the language of the skill</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Use your conversation voice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Provide a copy of the </a:t>
            </a:r>
            <a:r>
              <a:rPr lang="en-US" sz="1200" b="1" u="sng"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to the volunteer and allow time beforehand for student to review the script. Suggestions for reading the script:</a:t>
            </a:r>
          </a:p>
          <a:p>
            <a:pPr lvl="0" fontAlgn="base"/>
            <a:r>
              <a:rPr lang="en-US" sz="1200" kern="1200" dirty="0">
                <a:solidFill>
                  <a:schemeClr val="tx1"/>
                </a:solidFill>
                <a:effectLst/>
                <a:latin typeface="+mn-lt"/>
                <a:ea typeface="+mn-ea"/>
                <a:cs typeface="+mn-cs"/>
              </a:rPr>
              <a:t>Show a video of students having the model conversation (optional)</a:t>
            </a:r>
          </a:p>
          <a:p>
            <a:pPr lvl="0" fontAlgn="base"/>
            <a:r>
              <a:rPr lang="en-US" sz="1200" kern="1200" dirty="0">
                <a:solidFill>
                  <a:schemeClr val="tx1"/>
                </a:solidFill>
                <a:effectLst/>
                <a:latin typeface="+mn-lt"/>
                <a:ea typeface="+mn-ea"/>
                <a:cs typeface="+mn-cs"/>
              </a:rPr>
              <a:t>Student volunteer and teacher read script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Prompt:  </a:t>
            </a:r>
            <a:r>
              <a:rPr lang="en-US" sz="1200" b="1" i="1" kern="1200" dirty="0">
                <a:solidFill>
                  <a:schemeClr val="tx1"/>
                </a:solidFill>
                <a:effectLst/>
                <a:latin typeface="+mn-lt"/>
                <a:ea typeface="+mn-ea"/>
                <a:cs typeface="+mn-cs"/>
              </a:rPr>
              <a:t>What do you notice in the visual text?  Provide details.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Model: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notice a young woman picking up lots of feathers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putting them in her pocket.  What do you notice?</a:t>
            </a:r>
          </a:p>
          <a:p>
            <a:r>
              <a:rPr lang="en-US" sz="1200" b="1" kern="1200" dirty="0">
                <a:solidFill>
                  <a:schemeClr val="tx1"/>
                </a:solidFill>
                <a:effectLst/>
                <a:latin typeface="+mn-lt"/>
                <a:ea typeface="+mn-ea"/>
                <a:cs typeface="+mn-cs"/>
              </a:rPr>
              <a:t>CR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B:</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notice a dog standing on its back legs jumping at the feathers in the air in front of the bakery. What else do you notice? </a:t>
            </a:r>
          </a:p>
          <a:p>
            <a:r>
              <a:rPr lang="en-US" sz="1200" b="1" kern="1200" dirty="0">
                <a:solidFill>
                  <a:schemeClr val="tx1"/>
                </a:solidFill>
                <a:effectLst/>
                <a:latin typeface="+mn-lt"/>
                <a:ea typeface="+mn-ea"/>
                <a:cs typeface="+mn-cs"/>
              </a:rPr>
              <a:t>CR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A:</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also notice a man and a boy. Their mouths are open and they looking at the woman. They look like they are smiling. What other details do you notice in the visual text?</a:t>
            </a:r>
          </a:p>
          <a:p>
            <a:r>
              <a:rPr lang="en-US" sz="1200" b="1" kern="1200" dirty="0">
                <a:solidFill>
                  <a:schemeClr val="tx1"/>
                </a:solidFill>
                <a:effectLst/>
                <a:latin typeface="+mn-lt"/>
                <a:ea typeface="+mn-ea"/>
                <a:cs typeface="+mn-cs"/>
              </a:rPr>
              <a:t>CL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B:</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Another detail I notice is that there are feathers in the air and all over the ground. What other details can you add?</a:t>
            </a:r>
          </a:p>
          <a:p>
            <a:r>
              <a:rPr lang="en-US" sz="1200" b="1" kern="1200" dirty="0">
                <a:solidFill>
                  <a:schemeClr val="tx1"/>
                </a:solidFill>
                <a:effectLst/>
                <a:latin typeface="+mn-lt"/>
                <a:ea typeface="+mn-ea"/>
                <a:cs typeface="+mn-cs"/>
              </a:rPr>
              <a:t>CL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A:</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would like to add that people standing in the doorway are looking at the woman standing in the middle of an alley. Tell me more about what you notice. </a:t>
            </a:r>
          </a:p>
          <a:p>
            <a:r>
              <a:rPr lang="en-US" sz="1200" b="1" kern="1200" dirty="0">
                <a:solidFill>
                  <a:schemeClr val="tx1"/>
                </a:solidFill>
                <a:effectLst/>
                <a:latin typeface="+mn-lt"/>
                <a:ea typeface="+mn-ea"/>
                <a:cs typeface="+mn-cs"/>
              </a:rPr>
              <a:t>CL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B:</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also notice the chicken is sitting on the feathers. The feathers are not the same as the chicken’s. What other details can you add?</a:t>
            </a:r>
          </a:p>
          <a:p>
            <a:r>
              <a:rPr lang="en-US" sz="1200" b="1" kern="1200" dirty="0">
                <a:solidFill>
                  <a:schemeClr val="tx1"/>
                </a:solidFill>
                <a:effectLst/>
                <a:latin typeface="+mn-lt"/>
                <a:ea typeface="+mn-ea"/>
                <a:cs typeface="+mn-cs"/>
              </a:rPr>
              <a:t>CL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A:</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Another detail I notice is the dog trying to catch the feathers.  Tell me more about the chicken and the feathers.</a:t>
            </a:r>
          </a:p>
          <a:p>
            <a:r>
              <a:rPr lang="en-US" sz="1200" b="1" kern="1200" dirty="0">
                <a:solidFill>
                  <a:schemeClr val="tx1"/>
                </a:solidFill>
                <a:effectLst/>
                <a:latin typeface="+mn-lt"/>
                <a:ea typeface="+mn-ea"/>
                <a:cs typeface="+mn-cs"/>
              </a:rPr>
              <a:t>CL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B:</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notice the yellow chicken is sitting on a pile of white feathers on the barrel.  </a:t>
            </a:r>
          </a:p>
          <a:p>
            <a:r>
              <a:rPr lang="en-US" sz="1200" b="1" kern="1200" dirty="0">
                <a:solidFill>
                  <a:schemeClr val="tx1"/>
                </a:solidFill>
                <a:effectLst/>
                <a:latin typeface="+mn-lt"/>
                <a:ea typeface="+mn-ea"/>
                <a:cs typeface="+mn-cs"/>
              </a:rPr>
              <a:t>CL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will use questions and the </a:t>
            </a:r>
            <a:r>
              <a:rPr lang="en-US" sz="1200" b="1" u="sng" kern="1200" dirty="0">
                <a:solidFill>
                  <a:schemeClr val="tx1"/>
                </a:solidFill>
                <a:effectLst/>
                <a:latin typeface="+mn-lt"/>
                <a:ea typeface="+mn-ea"/>
                <a:cs typeface="+mn-cs"/>
              </a:rPr>
              <a:t>Listening Task Poster</a:t>
            </a:r>
            <a:r>
              <a:rPr lang="en-US" sz="1200" kern="1200" dirty="0">
                <a:solidFill>
                  <a:schemeClr val="tx1"/>
                </a:solidFill>
                <a:effectLst/>
                <a:latin typeface="+mn-lt"/>
                <a:ea typeface="+mn-ea"/>
                <a:cs typeface="+mn-cs"/>
              </a:rPr>
              <a:t> to guide students through an analysis of what makes this a </a:t>
            </a:r>
            <a:r>
              <a:rPr lang="en-US" sz="1200" b="1" kern="1200" dirty="0">
                <a:solidFill>
                  <a:schemeClr val="tx1"/>
                </a:solidFill>
                <a:effectLst/>
                <a:latin typeface="+mn-lt"/>
                <a:ea typeface="+mn-ea"/>
                <a:cs typeface="+mn-cs"/>
              </a:rPr>
              <a:t>Model</a:t>
            </a:r>
            <a:r>
              <a:rPr lang="en-US" sz="1200" kern="1200" dirty="0">
                <a:solidFill>
                  <a:schemeClr val="tx1"/>
                </a:solidFill>
                <a:effectLst/>
                <a:latin typeface="+mn-lt"/>
                <a:ea typeface="+mn-ea"/>
                <a:cs typeface="+mn-cs"/>
              </a:rPr>
              <a:t> Constructive Conversation for the skill of</a:t>
            </a:r>
            <a:r>
              <a:rPr lang="en-US" sz="1200" b="1" kern="1200" dirty="0">
                <a:solidFill>
                  <a:schemeClr val="tx1"/>
                </a:solidFill>
                <a:effectLst/>
                <a:latin typeface="+mn-lt"/>
                <a:ea typeface="+mn-ea"/>
                <a:cs typeface="+mn-cs"/>
              </a:rPr>
              <a:t> CLARIFY.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Understanding the Skill: CREATE and CLARIFY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from Lesson 4.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Model Script</a:t>
            </a:r>
            <a:r>
              <a:rPr lang="en-US" sz="1200" i="1" kern="1200" dirty="0">
                <a:solidFill>
                  <a:schemeClr val="tx1"/>
                </a:solidFill>
                <a:effectLst/>
                <a:latin typeface="+mn-lt"/>
                <a:ea typeface="+mn-ea"/>
                <a:cs typeface="+mn-cs"/>
              </a:rPr>
              <a:t> to find evidence of the skills of </a:t>
            </a:r>
            <a:r>
              <a:rPr lang="en-US" sz="1200" b="1" i="1" kern="1200" dirty="0">
                <a:solidFill>
                  <a:schemeClr val="tx1"/>
                </a:solidFill>
                <a:effectLst/>
                <a:latin typeface="+mn-lt"/>
                <a:ea typeface="+mn-ea"/>
                <a:cs typeface="+mn-cs"/>
              </a:rPr>
              <a:t>CREATE</a:t>
            </a:r>
            <a:r>
              <a:rPr lang="en-US" sz="1200" i="1" kern="1200" dirty="0">
                <a:solidFill>
                  <a:schemeClr val="tx1"/>
                </a:solidFill>
                <a:effectLst/>
                <a:latin typeface="+mn-lt"/>
                <a:ea typeface="+mn-ea"/>
                <a:cs typeface="+mn-cs"/>
              </a:rPr>
              <a:t> and </a:t>
            </a:r>
            <a:r>
              <a:rPr lang="en-US" sz="1200" b="1" i="1" kern="1200" dirty="0">
                <a:solidFill>
                  <a:schemeClr val="tx1"/>
                </a:solidFill>
                <a:effectLst/>
                <a:latin typeface="+mn-lt"/>
                <a:ea typeface="+mn-ea"/>
                <a:cs typeface="+mn-cs"/>
              </a:rPr>
              <a:t>CLARIFY. </a:t>
            </a:r>
            <a:r>
              <a:rPr lang="en-US" sz="1200" i="1" kern="1200" dirty="0">
                <a:solidFill>
                  <a:schemeClr val="tx1"/>
                </a:solidFill>
                <a:effectLst/>
                <a:latin typeface="+mn-lt"/>
                <a:ea typeface="+mn-ea"/>
                <a:cs typeface="+mn-cs"/>
              </a:rPr>
              <a:t>Are we using the visual text to guide our conversation? Read it to yourself as I read it aloud. Let’s look at the first set of turns.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Example of Think-Aloud: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I notice </a:t>
            </a:r>
            <a:r>
              <a:rPr lang="en-US" sz="1200" b="1" kern="1200" dirty="0">
                <a:solidFill>
                  <a:schemeClr val="tx1"/>
                </a:solidFill>
                <a:effectLst/>
                <a:latin typeface="+mn-lt"/>
                <a:ea typeface="+mn-ea"/>
                <a:cs typeface="+mn-cs"/>
              </a:rPr>
              <a:t>CR </a:t>
            </a:r>
            <a:r>
              <a:rPr lang="en-US" sz="1200" kern="1200" dirty="0">
                <a:solidFill>
                  <a:schemeClr val="tx1"/>
                </a:solidFill>
                <a:effectLst/>
                <a:latin typeface="+mn-lt"/>
                <a:ea typeface="+mn-ea"/>
                <a:cs typeface="+mn-cs"/>
              </a:rPr>
              <a:t>a young woman picking </a:t>
            </a:r>
            <a:r>
              <a:rPr lang="en-US" sz="1200" b="1" u="sng" kern="1200" dirty="0">
                <a:solidFill>
                  <a:schemeClr val="tx1"/>
                </a:solidFill>
                <a:effectLst/>
                <a:latin typeface="+mn-lt"/>
                <a:ea typeface="+mn-ea"/>
                <a:cs typeface="+mn-cs"/>
              </a:rPr>
              <a:t>up lots of feathers and putting them in her pocket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CL</a:t>
            </a:r>
            <a:r>
              <a:rPr lang="en-US" sz="1200" b="1" u="sng" kern="1200" dirty="0">
                <a:solidFill>
                  <a:schemeClr val="tx1"/>
                </a:solidFill>
                <a:effectLst/>
                <a:latin typeface="+mn-lt"/>
                <a:ea typeface="+mn-ea"/>
                <a:cs typeface="+mn-cs"/>
              </a:rPr>
              <a:t> What do you notice? CL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I notice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CR </a:t>
            </a:r>
            <a:r>
              <a:rPr lang="en-US" sz="1200" kern="1200" dirty="0">
                <a:solidFill>
                  <a:schemeClr val="tx1"/>
                </a:solidFill>
                <a:effectLst/>
                <a:latin typeface="+mn-lt"/>
                <a:ea typeface="+mn-ea"/>
                <a:cs typeface="+mn-cs"/>
              </a:rPr>
              <a:t>a dog standing on its </a:t>
            </a:r>
            <a:r>
              <a:rPr lang="en-US" sz="1200" b="1" u="sng" kern="1200" dirty="0">
                <a:solidFill>
                  <a:schemeClr val="tx1"/>
                </a:solidFill>
                <a:effectLst/>
                <a:latin typeface="+mn-lt"/>
                <a:ea typeface="+mn-ea"/>
                <a:cs typeface="+mn-cs"/>
              </a:rPr>
              <a:t>back legs jumping at the feathers in the air in front of the bakery.</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CL</a:t>
            </a:r>
            <a:r>
              <a:rPr lang="en-US" sz="1200" kern="1200" dirty="0">
                <a:solidFill>
                  <a:schemeClr val="tx1"/>
                </a:solidFill>
                <a:effectLst/>
                <a:latin typeface="+mn-lt"/>
                <a:ea typeface="+mn-ea"/>
                <a:cs typeface="+mn-cs"/>
              </a:rPr>
              <a:t> What else do you notice?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A:</a:t>
            </a:r>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I also notice a </a:t>
            </a:r>
            <a:r>
              <a:rPr lang="en-US" sz="1200" kern="1200" dirty="0">
                <a:solidFill>
                  <a:schemeClr val="tx1"/>
                </a:solidFill>
                <a:effectLst/>
                <a:latin typeface="+mn-lt"/>
                <a:ea typeface="+mn-ea"/>
                <a:cs typeface="+mn-cs"/>
              </a:rPr>
              <a:t>man and a boy. </a:t>
            </a:r>
            <a:r>
              <a:rPr lang="en-US" sz="1200" b="1" u="sng" kern="1200" dirty="0">
                <a:solidFill>
                  <a:schemeClr val="tx1"/>
                </a:solidFill>
                <a:effectLst/>
                <a:latin typeface="+mn-lt"/>
                <a:ea typeface="+mn-ea"/>
                <a:cs typeface="+mn-cs"/>
              </a:rPr>
              <a:t>Their mouths are open and they looking at the woman. They look like they are smiling.</a:t>
            </a:r>
            <a:r>
              <a:rPr lang="en-US" sz="1200" b="1" kern="1200" dirty="0">
                <a:solidFill>
                  <a:schemeClr val="tx1"/>
                </a:solidFill>
                <a:effectLst/>
                <a:latin typeface="+mn-lt"/>
                <a:ea typeface="+mn-ea"/>
                <a:cs typeface="+mn-cs"/>
              </a:rPr>
              <a:t> CL</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What other details do you notice in the visual text? </a:t>
            </a:r>
            <a:r>
              <a:rPr lang="en-US" sz="1200" b="1" kern="1200" dirty="0">
                <a:solidFill>
                  <a:schemeClr val="tx1"/>
                </a:solidFill>
                <a:effectLst/>
                <a:latin typeface="+mn-lt"/>
                <a:ea typeface="+mn-ea"/>
                <a:cs typeface="+mn-cs"/>
              </a:rPr>
              <a:t>CL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B:</a:t>
            </a:r>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Another detail I notice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CL</a:t>
            </a:r>
            <a:r>
              <a:rPr lang="en-US" sz="1200" kern="1200" dirty="0">
                <a:solidFill>
                  <a:schemeClr val="tx1"/>
                </a:solidFill>
                <a:effectLst/>
                <a:latin typeface="+mn-lt"/>
                <a:ea typeface="+mn-ea"/>
                <a:cs typeface="+mn-cs"/>
              </a:rPr>
              <a:t> is that there are feathers in the air and all over the ground. </a:t>
            </a:r>
            <a:r>
              <a:rPr lang="en-US" sz="1200" b="1" u="sng" kern="1200" dirty="0">
                <a:solidFill>
                  <a:schemeClr val="tx1"/>
                </a:solidFill>
                <a:effectLst/>
                <a:latin typeface="+mn-lt"/>
                <a:ea typeface="+mn-ea"/>
                <a:cs typeface="+mn-cs"/>
              </a:rPr>
              <a:t>What other details can you add? </a:t>
            </a:r>
            <a:r>
              <a:rPr lang="en-US" sz="1200" b="1" kern="1200" dirty="0">
                <a:solidFill>
                  <a:schemeClr val="tx1"/>
                </a:solidFill>
                <a:effectLst/>
                <a:latin typeface="+mn-lt"/>
                <a:ea typeface="+mn-ea"/>
                <a:cs typeface="+mn-cs"/>
              </a:rPr>
              <a:t>CL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Student A speaks and Student B responds. They are taking turns. Now, let’s look at the language of the skill. Look at Student A’s response. How do I know Student A used the skill of </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I notice the language of the skill </a:t>
            </a:r>
            <a:r>
              <a:rPr lang="en-US" sz="1200" kern="1200" dirty="0">
                <a:solidFill>
                  <a:schemeClr val="tx1"/>
                </a:solidFill>
                <a:effectLst/>
                <a:latin typeface="+mn-lt"/>
                <a:ea typeface="+mn-ea"/>
                <a:cs typeface="+mn-cs"/>
              </a:rPr>
              <a:t>(underline as noted above).  </a:t>
            </a:r>
            <a:r>
              <a:rPr lang="en-US" sz="1200" i="1" kern="1200" dirty="0">
                <a:solidFill>
                  <a:schemeClr val="tx1"/>
                </a:solidFill>
                <a:effectLst/>
                <a:latin typeface="+mn-lt"/>
                <a:ea typeface="+mn-ea"/>
                <a:cs typeface="+mn-cs"/>
              </a:rPr>
              <a:t>I also notice that Student A is stating what they notice in the visual text. I know this is </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so I will label it with </a:t>
            </a:r>
            <a:r>
              <a:rPr lang="en-US" sz="1200" b="1" i="1" kern="1200" dirty="0">
                <a:solidFill>
                  <a:schemeClr val="tx1"/>
                </a:solidFill>
                <a:effectLst/>
                <a:latin typeface="+mn-lt"/>
                <a:ea typeface="+mn-ea"/>
                <a:cs typeface="+mn-cs"/>
              </a:rPr>
              <a:t>CL </a:t>
            </a:r>
            <a:r>
              <a:rPr lang="en-US" sz="1200" i="1" kern="1200" dirty="0">
                <a:solidFill>
                  <a:schemeClr val="tx1"/>
                </a:solidFill>
                <a:effectLst/>
                <a:latin typeface="+mn-lt"/>
                <a:ea typeface="+mn-ea"/>
                <a:cs typeface="+mn-cs"/>
              </a:rPr>
              <a:t>because they are providing details</a:t>
            </a:r>
            <a:r>
              <a:rPr lang="en-US" sz="1200" b="1"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(Write</a:t>
            </a:r>
            <a:r>
              <a:rPr lang="en-US" sz="1200" b="1" kern="1200" dirty="0">
                <a:solidFill>
                  <a:schemeClr val="tx1"/>
                </a:solidFill>
                <a:effectLst/>
                <a:latin typeface="+mn-lt"/>
                <a:ea typeface="+mn-ea"/>
                <a:cs typeface="+mn-cs"/>
              </a:rPr>
              <a:t> CL</a:t>
            </a:r>
            <a:r>
              <a:rPr lang="en-US" sz="1200" kern="1200" dirty="0">
                <a:solidFill>
                  <a:schemeClr val="tx1"/>
                </a:solidFill>
                <a:effectLst/>
                <a:latin typeface="+mn-lt"/>
                <a:ea typeface="+mn-ea"/>
                <a:cs typeface="+mn-cs"/>
              </a:rPr>
              <a:t> next to the response.)</a:t>
            </a:r>
            <a:r>
              <a:rPr lang="en-US" sz="1200" i="1" kern="1200" dirty="0">
                <a:solidFill>
                  <a:schemeClr val="tx1"/>
                </a:solidFill>
                <a:effectLst/>
                <a:latin typeface="+mn-lt"/>
                <a:ea typeface="+mn-ea"/>
                <a:cs typeface="+mn-cs"/>
              </a:rPr>
              <a:t>  I also notice that Student B is using the language of the skill to ask a </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question to get more details, so I will label it with </a:t>
            </a:r>
            <a:r>
              <a:rPr lang="en-US" sz="1200" b="1" i="1" kern="1200" dirty="0">
                <a:solidFill>
                  <a:schemeClr val="tx1"/>
                </a:solidFill>
                <a:effectLst/>
                <a:latin typeface="+mn-lt"/>
                <a:ea typeface="+mn-ea"/>
                <a:cs typeface="+mn-cs"/>
              </a:rPr>
              <a:t>CL </a:t>
            </a:r>
            <a:r>
              <a:rPr lang="en-US" sz="1200" kern="1200" dirty="0">
                <a:solidFill>
                  <a:schemeClr val="tx1"/>
                </a:solidFill>
                <a:effectLst/>
                <a:latin typeface="+mn-lt"/>
                <a:ea typeface="+mn-ea"/>
                <a:cs typeface="+mn-cs"/>
              </a:rPr>
              <a:t>(Write CL next to the response and underline as noted above).  </a:t>
            </a:r>
            <a:r>
              <a:rPr lang="en-US" sz="1200" i="1" kern="1200" dirty="0">
                <a:solidFill>
                  <a:schemeClr val="tx1"/>
                </a:solidFill>
                <a:effectLst/>
                <a:latin typeface="+mn-lt"/>
                <a:ea typeface="+mn-ea"/>
                <a:cs typeface="+mn-cs"/>
              </a:rPr>
              <a:t>Student A responds with the language of the skill </a:t>
            </a:r>
            <a:r>
              <a:rPr lang="en-US" sz="1200" b="1" i="1" kern="1200" dirty="0">
                <a:solidFill>
                  <a:schemeClr val="tx1"/>
                </a:solidFill>
                <a:effectLst/>
                <a:latin typeface="+mn-lt"/>
                <a:ea typeface="+mn-ea"/>
                <a:cs typeface="+mn-cs"/>
              </a:rPr>
              <a:t>CLARIFY</a:t>
            </a:r>
            <a:r>
              <a:rPr lang="en-US" sz="1200" kern="1200" dirty="0">
                <a:solidFill>
                  <a:schemeClr val="tx1"/>
                </a:solidFill>
                <a:effectLst/>
                <a:latin typeface="+mn-lt"/>
                <a:ea typeface="+mn-ea"/>
                <a:cs typeface="+mn-cs"/>
              </a:rPr>
              <a:t> (underline as noted above)</a:t>
            </a:r>
            <a:r>
              <a:rPr lang="en-US" sz="1200" i="1" kern="1200" dirty="0">
                <a:solidFill>
                  <a:schemeClr val="tx1"/>
                </a:solidFill>
                <a:effectLst/>
                <a:latin typeface="+mn-lt"/>
                <a:ea typeface="+mn-ea"/>
                <a:cs typeface="+mn-cs"/>
              </a:rPr>
              <a:t>.  Also, they add more details -based on what they notice in the visual text and ask a </a:t>
            </a:r>
            <a:r>
              <a:rPr lang="en-US" sz="1200" b="1" i="1" kern="1200" dirty="0">
                <a:solidFill>
                  <a:schemeClr val="tx1"/>
                </a:solidFill>
                <a:effectLst/>
                <a:latin typeface="+mn-lt"/>
                <a:ea typeface="+mn-ea"/>
                <a:cs typeface="+mn-cs"/>
              </a:rPr>
              <a:t>CLARIFY </a:t>
            </a:r>
            <a:r>
              <a:rPr lang="en-US" sz="1200" i="1" kern="1200" dirty="0">
                <a:solidFill>
                  <a:schemeClr val="tx1"/>
                </a:solidFill>
                <a:effectLst/>
                <a:latin typeface="+mn-lt"/>
                <a:ea typeface="+mn-ea"/>
                <a:cs typeface="+mn-cs"/>
              </a:rPr>
              <a:t>question. </a:t>
            </a:r>
            <a:r>
              <a:rPr lang="en-US" sz="1200" kern="1200" dirty="0">
                <a:solidFill>
                  <a:schemeClr val="tx1"/>
                </a:solidFill>
                <a:effectLst/>
                <a:latin typeface="+mn-lt"/>
                <a:ea typeface="+mn-ea"/>
                <a:cs typeface="+mn-cs"/>
              </a:rPr>
              <a:t> (underline as noted above)</a:t>
            </a:r>
            <a:r>
              <a:rPr lang="en-US" sz="1200" i="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prompts student pairs to go through the same process with the rest of the Model Conversation. Students may share their responses in a whole group discussion led by the teacher.</a:t>
            </a:r>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28</a:t>
            </a:fld>
            <a:endParaRPr lang="en-US" dirty="0"/>
          </a:p>
        </p:txBody>
      </p:sp>
    </p:spTree>
    <p:extLst>
      <p:ext uri="{BB962C8B-B14F-4D97-AF65-F5344CB8AC3E}">
        <p14:creationId xmlns:p14="http://schemas.microsoft.com/office/powerpoint/2010/main" val="1928859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a:p>
            <a:endParaRPr lang="en-US" dirty="0"/>
          </a:p>
          <a:p>
            <a:r>
              <a:rPr lang="en-US" sz="1200" kern="1200" dirty="0">
                <a:solidFill>
                  <a:schemeClr val="tx1"/>
                </a:solidFill>
                <a:effectLst/>
                <a:latin typeface="+mn-lt"/>
                <a:ea typeface="+mn-ea"/>
                <a:cs typeface="+mn-cs"/>
              </a:rPr>
              <a:t>STUDENTS</a:t>
            </a:r>
            <a:r>
              <a:rPr lang="en-US" sz="1200" kern="1200" baseline="0" dirty="0">
                <a:solidFill>
                  <a:schemeClr val="tx1"/>
                </a:solidFill>
                <a:effectLst/>
                <a:latin typeface="+mn-lt"/>
                <a:ea typeface="+mn-ea"/>
                <a:cs typeface="+mn-cs"/>
              </a:rPr>
              <a:t> SHOULD LISTEN ACTIVELY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30</a:t>
            </a:fld>
            <a:endParaRPr lang="en-US"/>
          </a:p>
        </p:txBody>
      </p:sp>
    </p:spTree>
    <p:extLst>
      <p:ext uri="{BB962C8B-B14F-4D97-AF65-F5344CB8AC3E}">
        <p14:creationId xmlns:p14="http://schemas.microsoft.com/office/powerpoint/2010/main" val="1220167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and CLARIFY</a:t>
            </a:r>
          </a:p>
          <a:p>
            <a:pPr marL="171450" indent="-171450">
              <a:buFont typeface="Arial"/>
              <a:buChar char="•"/>
            </a:pPr>
            <a:r>
              <a:rPr lang="en-US" dirty="0">
                <a:solidFill>
                  <a:srgbClr val="FFFF00"/>
                </a:solidFill>
              </a:rPr>
              <a:t>Model</a:t>
            </a:r>
            <a:r>
              <a:rPr lang="en-US" baseline="0" dirty="0">
                <a:solidFill>
                  <a:srgbClr val="FFFF00"/>
                </a:solidFill>
              </a:rPr>
              <a:t> using think time and pointing at key elements of the visual text before reading the script.</a:t>
            </a:r>
          </a:p>
          <a:p>
            <a:r>
              <a:rPr lang="en-US" sz="1200" b="1" kern="1200" dirty="0">
                <a:solidFill>
                  <a:schemeClr val="tx1"/>
                </a:solidFill>
                <a:effectLst/>
                <a:latin typeface="+mn-lt"/>
                <a:ea typeface="+mn-ea"/>
                <a:cs typeface="+mn-cs"/>
              </a:rPr>
              <a:t>Review Non-Model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Non-Model Script</a:t>
            </a:r>
            <a:r>
              <a:rPr lang="en-US" sz="1200" kern="1200" dirty="0">
                <a:solidFill>
                  <a:schemeClr val="tx1"/>
                </a:solidFill>
                <a:effectLst/>
                <a:latin typeface="+mn-lt"/>
                <a:ea typeface="+mn-ea"/>
                <a:cs typeface="+mn-cs"/>
              </a:rPr>
              <a:t> from Lesson 4. </a:t>
            </a:r>
            <a:r>
              <a:rPr lang="en-US" sz="1200" b="1"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   </a:t>
            </a:r>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Non-Model Script</a:t>
            </a:r>
            <a:r>
              <a:rPr lang="en-US" sz="1200" i="1" kern="1200" dirty="0">
                <a:solidFill>
                  <a:schemeClr val="tx1"/>
                </a:solidFill>
                <a:effectLst/>
                <a:latin typeface="+mn-lt"/>
                <a:ea typeface="+mn-ea"/>
                <a:cs typeface="+mn-cs"/>
              </a:rPr>
              <a:t>. How can we improve this Constructive Conversation? This was our prompt,</a:t>
            </a:r>
            <a:r>
              <a:rPr lang="en-US" sz="1200" b="1" i="1" kern="1200" dirty="0">
                <a:solidFill>
                  <a:schemeClr val="tx1"/>
                </a:solidFill>
                <a:effectLst/>
                <a:latin typeface="+mn-lt"/>
                <a:ea typeface="+mn-ea"/>
                <a:cs typeface="+mn-cs"/>
              </a:rPr>
              <a:t> “What do you notice in the visual text.  Provide details.”</a:t>
            </a:r>
            <a:r>
              <a:rPr lang="en-US" sz="1200" i="1" kern="1200" dirty="0">
                <a:solidFill>
                  <a:schemeClr val="tx1"/>
                </a:solidFill>
                <a:effectLst/>
                <a:latin typeface="+mn-lt"/>
                <a:ea typeface="+mn-ea"/>
                <a:cs typeface="+mn-cs"/>
              </a:rPr>
              <a:t>   Here’s the visual text. Read it to yourself as I read it aloud. Think about the prompt and the language of the Constructive Conversation skill </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will use questions and the </a:t>
            </a:r>
            <a:r>
              <a:rPr lang="en-US" sz="1200" b="1" u="sng" kern="1200" dirty="0">
                <a:solidFill>
                  <a:schemeClr val="tx1"/>
                </a:solidFill>
                <a:effectLst/>
                <a:latin typeface="+mn-lt"/>
                <a:ea typeface="+mn-ea"/>
                <a:cs typeface="+mn-cs"/>
              </a:rPr>
              <a:t>Listening Task Poster</a:t>
            </a:r>
            <a:r>
              <a:rPr lang="en-US" sz="1200" kern="1200" dirty="0">
                <a:solidFill>
                  <a:schemeClr val="tx1"/>
                </a:solidFill>
                <a:effectLst/>
                <a:latin typeface="+mn-lt"/>
                <a:ea typeface="+mn-ea"/>
                <a:cs typeface="+mn-cs"/>
              </a:rPr>
              <a:t> to guide students through an analysis of what makes this a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Constructive Conversation for the skill of</a:t>
            </a:r>
            <a:r>
              <a:rPr lang="en-US" sz="1200" b="1" kern="1200" dirty="0">
                <a:solidFill>
                  <a:schemeClr val="tx1"/>
                </a:solidFill>
                <a:effectLst/>
                <a:latin typeface="+mn-lt"/>
                <a:ea typeface="+mn-ea"/>
                <a:cs typeface="+mn-cs"/>
              </a:rPr>
              <a:t> CLARIFY.  </a:t>
            </a:r>
            <a:r>
              <a:rPr lang="en-US" sz="1200" kern="1200" dirty="0">
                <a:solidFill>
                  <a:schemeClr val="tx1"/>
                </a:solidFill>
                <a:effectLst/>
                <a:latin typeface="+mn-lt"/>
                <a:ea typeface="+mn-ea"/>
                <a:cs typeface="+mn-cs"/>
              </a:rPr>
              <a:t>See possible responses below.</a:t>
            </a:r>
          </a:p>
          <a:p>
            <a:pPr lvl="0"/>
            <a:r>
              <a:rPr lang="en-US" sz="1200" i="1" kern="1200" dirty="0">
                <a:solidFill>
                  <a:schemeClr val="tx1"/>
                </a:solidFill>
                <a:effectLst/>
                <a:latin typeface="+mn-lt"/>
                <a:ea typeface="+mn-ea"/>
                <a:cs typeface="+mn-cs"/>
              </a:rPr>
              <a:t>No, they did not take turns sharing their ideas because partner A spoke two times in a row, without letting partner B take a turn</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At first, they responded to the prompt, but towards the end they went off topic</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They did not build on each other’s ideas </a:t>
            </a:r>
            <a:endParaRPr lang="en-US" sz="1200" kern="1200" dirty="0">
              <a:solidFill>
                <a:schemeClr val="tx1"/>
              </a:solidFill>
              <a:effectLst/>
              <a:latin typeface="+mn-lt"/>
              <a:ea typeface="+mn-ea"/>
              <a:cs typeface="+mn-cs"/>
            </a:endParaRPr>
          </a:p>
          <a:p>
            <a:pPr marL="171450" indent="-171450">
              <a:buFont typeface="Arial"/>
              <a:buChar char="•"/>
            </a:pPr>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31</a:t>
            </a:fld>
            <a:endParaRPr lang="en-US" dirty="0"/>
          </a:p>
        </p:txBody>
      </p:sp>
    </p:spTree>
    <p:extLst>
      <p:ext uri="{BB962C8B-B14F-4D97-AF65-F5344CB8AC3E}">
        <p14:creationId xmlns:p14="http://schemas.microsoft.com/office/powerpoint/2010/main" val="103434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Teacher along with students revise the text on chart paper or document reader.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r>
              <a:rPr lang="en-US" dirty="0">
                <a:effectLst/>
              </a:rPr>
              <a:t> </a:t>
            </a:r>
            <a:r>
              <a:rPr lang="en-US" sz="1200" b="1" u="sng" kern="1200" dirty="0">
                <a:solidFill>
                  <a:schemeClr val="tx1"/>
                </a:solidFill>
                <a:effectLst/>
                <a:latin typeface="+mn-lt"/>
                <a:ea typeface="+mn-ea"/>
                <a:cs typeface="+mn-cs"/>
              </a:rPr>
              <a:t>Revised* Non-Model</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a:t>
            </a:r>
            <a:r>
              <a:rPr lang="en-US" sz="1200" i="1" strike="sngStrike" kern="1200" dirty="0">
                <a:solidFill>
                  <a:schemeClr val="tx1"/>
                </a:solidFill>
                <a:effectLst/>
                <a:latin typeface="+mn-lt"/>
                <a:ea typeface="+mn-ea"/>
                <a:cs typeface="+mn-cs"/>
              </a:rPr>
              <a:t>text </a:t>
            </a:r>
            <a:r>
              <a:rPr lang="en-US" sz="1200" i="1" kern="1200" dirty="0">
                <a:solidFill>
                  <a:schemeClr val="tx1"/>
                </a:solidFill>
                <a:effectLst/>
                <a:latin typeface="+mn-lt"/>
                <a:ea typeface="+mn-ea"/>
                <a:cs typeface="+mn-cs"/>
              </a:rPr>
              <a:t>indicates what the teacher should cross out as the text is being revised.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Bold</a:t>
            </a:r>
            <a:r>
              <a:rPr lang="en-US" sz="1200" i="1" kern="1200" dirty="0">
                <a:solidFill>
                  <a:schemeClr val="tx1"/>
                </a:solidFill>
                <a:effectLst/>
                <a:latin typeface="+mn-lt"/>
                <a:ea typeface="+mn-ea"/>
                <a:cs typeface="+mn-cs"/>
              </a:rPr>
              <a:t> indicates language revised. </a:t>
            </a:r>
            <a:endParaRPr lang="en-US" sz="1200" kern="1200" dirty="0">
              <a:solidFill>
                <a:schemeClr val="tx1"/>
              </a:solidFill>
              <a:effectLst/>
              <a:latin typeface="+mn-lt"/>
              <a:ea typeface="+mn-ea"/>
              <a:cs typeface="+mn-cs"/>
            </a:endParaRPr>
          </a:p>
          <a:p>
            <a:r>
              <a:rPr lang="en-US" sz="1200" b="1"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t>
            </a:r>
            <a:r>
              <a:rPr lang="en-US" sz="1200" strike="sngStrike" kern="1200" dirty="0">
                <a:solidFill>
                  <a:schemeClr val="tx1"/>
                </a:solidFill>
                <a:effectLst/>
                <a:latin typeface="+mn-lt"/>
                <a:ea typeface="+mn-ea"/>
                <a:cs typeface="+mn-cs"/>
              </a:rPr>
              <a:t>see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notice</a:t>
            </a:r>
            <a:r>
              <a:rPr lang="en-US" sz="1200" kern="1200" dirty="0">
                <a:solidFill>
                  <a:schemeClr val="tx1"/>
                </a:solidFill>
                <a:effectLst/>
                <a:latin typeface="+mn-lt"/>
                <a:ea typeface="+mn-ea"/>
                <a:cs typeface="+mn-cs"/>
              </a:rPr>
              <a:t> a yellow chicken sitting on a barrel. </a:t>
            </a:r>
            <a:r>
              <a:rPr lang="en-US" sz="1200" b="1" kern="1200" dirty="0">
                <a:solidFill>
                  <a:schemeClr val="tx1"/>
                </a:solidFill>
                <a:effectLst/>
                <a:latin typeface="+mn-lt"/>
                <a:ea typeface="+mn-ea"/>
                <a:cs typeface="+mn-cs"/>
              </a:rPr>
              <a:t>What details do you notice?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t>
            </a:r>
            <a:r>
              <a:rPr lang="en-US" sz="1200" b="1" strike="sngStrike" kern="1200" dirty="0">
                <a:solidFill>
                  <a:schemeClr val="tx1"/>
                </a:solidFill>
                <a:effectLst/>
                <a:latin typeface="+mn-lt"/>
                <a:ea typeface="+mn-ea"/>
                <a:cs typeface="+mn-cs"/>
              </a:rPr>
              <a:t>A</a:t>
            </a:r>
            <a:r>
              <a:rPr lang="en-US" sz="1200" b="1" kern="1200" dirty="0">
                <a:solidFill>
                  <a:schemeClr val="tx1"/>
                </a:solidFill>
                <a:effectLst/>
                <a:latin typeface="+mn-lt"/>
                <a:ea typeface="+mn-ea"/>
                <a:cs typeface="+mn-cs"/>
              </a:rPr>
              <a:t>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t>
            </a:r>
            <a:r>
              <a:rPr lang="en-US" sz="1200" strike="sngStrike" kern="1200" dirty="0">
                <a:solidFill>
                  <a:schemeClr val="tx1"/>
                </a:solidFill>
                <a:effectLst/>
                <a:latin typeface="+mn-lt"/>
                <a:ea typeface="+mn-ea"/>
                <a:cs typeface="+mn-cs"/>
              </a:rPr>
              <a:t>see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notice</a:t>
            </a:r>
            <a:r>
              <a:rPr lang="en-US" sz="1200" kern="1200" dirty="0">
                <a:solidFill>
                  <a:schemeClr val="tx1"/>
                </a:solidFill>
                <a:effectLst/>
                <a:latin typeface="+mn-lt"/>
                <a:ea typeface="+mn-ea"/>
                <a:cs typeface="+mn-cs"/>
              </a:rPr>
              <a:t> a</a:t>
            </a:r>
            <a:r>
              <a:rPr lang="en-US" sz="1200" strike="sngStrike" kern="1200" dirty="0">
                <a:solidFill>
                  <a:schemeClr val="tx1"/>
                </a:solidFill>
                <a:effectLst/>
                <a:latin typeface="+mn-lt"/>
                <a:ea typeface="+mn-ea"/>
                <a:cs typeface="+mn-cs"/>
              </a:rPr>
              <a:t> nice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small </a:t>
            </a:r>
            <a:r>
              <a:rPr lang="en-US" sz="1200" kern="1200" dirty="0">
                <a:solidFill>
                  <a:schemeClr val="tx1"/>
                </a:solidFill>
                <a:effectLst/>
                <a:latin typeface="+mn-lt"/>
                <a:ea typeface="+mn-ea"/>
                <a:cs typeface="+mn-cs"/>
              </a:rPr>
              <a:t>dog </a:t>
            </a:r>
            <a:r>
              <a:rPr lang="en-US" sz="1200" b="1" kern="1200" dirty="0">
                <a:solidFill>
                  <a:schemeClr val="tx1"/>
                </a:solidFill>
                <a:effectLst/>
                <a:latin typeface="+mn-lt"/>
                <a:ea typeface="+mn-ea"/>
                <a:cs typeface="+mn-cs"/>
              </a:rPr>
              <a:t>trying to get the feathers in the air </a:t>
            </a:r>
            <a:r>
              <a:rPr lang="en-US" sz="1200" strike="sngStrike" kern="1200" dirty="0">
                <a:solidFill>
                  <a:schemeClr val="tx1"/>
                </a:solidFill>
                <a:effectLst/>
                <a:latin typeface="+mn-lt"/>
                <a:ea typeface="+mn-ea"/>
                <a:cs typeface="+mn-cs"/>
              </a:rPr>
              <a:t>too.</a:t>
            </a:r>
            <a:r>
              <a:rPr lang="en-US" sz="1200" b="1" kern="1200" dirty="0">
                <a:solidFill>
                  <a:schemeClr val="tx1"/>
                </a:solidFill>
                <a:effectLst/>
                <a:latin typeface="+mn-lt"/>
                <a:ea typeface="+mn-ea"/>
                <a:cs typeface="+mn-cs"/>
              </a:rPr>
              <a:t>  What do else do you notice?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t>
            </a:r>
            <a:r>
              <a:rPr lang="en-US" sz="1200" b="1" strike="sngStrike" kern="1200" dirty="0">
                <a:solidFill>
                  <a:schemeClr val="tx1"/>
                </a:solidFill>
                <a:effectLst/>
                <a:latin typeface="+mn-lt"/>
                <a:ea typeface="+mn-ea"/>
                <a:cs typeface="+mn-cs"/>
              </a:rPr>
              <a:t>B</a:t>
            </a:r>
            <a:r>
              <a:rPr lang="en-US" sz="1200" b="1" kern="1200" dirty="0">
                <a:solidFill>
                  <a:schemeClr val="tx1"/>
                </a:solidFill>
                <a:effectLst/>
                <a:latin typeface="+mn-lt"/>
                <a:ea typeface="+mn-ea"/>
                <a:cs typeface="+mn-cs"/>
              </a:rPr>
              <a:t>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t>
            </a:r>
            <a:r>
              <a:rPr lang="en-US" sz="1200" strike="sngStrike" kern="1200" dirty="0">
                <a:solidFill>
                  <a:schemeClr val="tx1"/>
                </a:solidFill>
                <a:effectLst/>
                <a:latin typeface="+mn-lt"/>
                <a:ea typeface="+mn-ea"/>
                <a:cs typeface="+mn-cs"/>
              </a:rPr>
              <a:t>see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notice </a:t>
            </a:r>
            <a:r>
              <a:rPr lang="en-US" sz="1200" kern="1200" dirty="0">
                <a:solidFill>
                  <a:schemeClr val="tx1"/>
                </a:solidFill>
                <a:effectLst/>
                <a:latin typeface="+mn-lt"/>
                <a:ea typeface="+mn-ea"/>
                <a:cs typeface="+mn-cs"/>
              </a:rPr>
              <a:t>a yellow chicken </a:t>
            </a:r>
            <a:r>
              <a:rPr lang="en-US" sz="1200" strike="sngStrike" kern="1200" dirty="0">
                <a:solidFill>
                  <a:schemeClr val="tx1"/>
                </a:solidFill>
                <a:effectLst/>
                <a:latin typeface="+mn-lt"/>
                <a:ea typeface="+mn-ea"/>
                <a:cs typeface="+mn-cs"/>
              </a:rPr>
              <a:t>too</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and a woman who are in the middle of an alley. What other details can you add?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a:t>
            </a:r>
            <a:r>
              <a:rPr lang="en-US" sz="1200" strike="sngStrike" kern="1200" dirty="0">
                <a:solidFill>
                  <a:schemeClr val="tx1"/>
                </a:solidFill>
                <a:effectLst/>
                <a:latin typeface="+mn-lt"/>
                <a:ea typeface="+mn-ea"/>
                <a:cs typeface="+mn-cs"/>
              </a:rPr>
              <a:t>there is a chicken.</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people looking at the woman. The man wearing the apron and the chef’s hat is smiling. What other details can you add?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a:t>
            </a:r>
            <a:r>
              <a:rPr lang="en-US" sz="1200" strike="sngStrike" kern="1200" dirty="0">
                <a:solidFill>
                  <a:schemeClr val="tx1"/>
                </a:solidFill>
                <a:effectLst/>
                <a:latin typeface="+mn-lt"/>
                <a:ea typeface="+mn-ea"/>
                <a:cs typeface="+mn-cs"/>
              </a:rPr>
              <a:t>other</a:t>
            </a:r>
            <a:r>
              <a:rPr lang="en-US" sz="1200" kern="1200" dirty="0">
                <a:solidFill>
                  <a:schemeClr val="tx1"/>
                </a:solidFill>
                <a:effectLst/>
                <a:latin typeface="+mn-lt"/>
                <a:ea typeface="+mn-ea"/>
                <a:cs typeface="+mn-cs"/>
              </a:rPr>
              <a:t> people </a:t>
            </a:r>
            <a:r>
              <a:rPr lang="en-US" sz="1200" strike="sngStrike" kern="1200" dirty="0">
                <a:solidFill>
                  <a:schemeClr val="tx1"/>
                </a:solidFill>
                <a:effectLst/>
                <a:latin typeface="+mn-lt"/>
                <a:ea typeface="+mn-ea"/>
                <a:cs typeface="+mn-cs"/>
              </a:rPr>
              <a:t>in the picture</a:t>
            </a:r>
            <a:r>
              <a:rPr lang="en-US" sz="1200" b="1" kern="1200" dirty="0">
                <a:solidFill>
                  <a:schemeClr val="tx1"/>
                </a:solidFill>
                <a:effectLst/>
                <a:latin typeface="+mn-lt"/>
                <a:ea typeface="+mn-ea"/>
                <a:cs typeface="+mn-cs"/>
              </a:rPr>
              <a:t> standing in the doorway looking out. What other details can you add?</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I love chicken nuggets from McDonald’s</a:t>
            </a:r>
            <a:r>
              <a:rPr lang="en-US" sz="1200" b="1" strike="sngStrike"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The woman’s lips are pursed. She is reaching out to the feathers. There are feathers everywhere. What else do you notice?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strike="sngStrike" kern="1200" dirty="0">
                <a:solidFill>
                  <a:schemeClr val="tx1"/>
                </a:solidFill>
                <a:effectLst/>
                <a:latin typeface="+mn-lt"/>
                <a:ea typeface="+mn-ea"/>
                <a:cs typeface="+mn-cs"/>
              </a:rPr>
              <a:t>(No turn taken) </a:t>
            </a:r>
            <a:r>
              <a:rPr lang="en-US" sz="1200" b="1" kern="1200" dirty="0">
                <a:solidFill>
                  <a:schemeClr val="tx1"/>
                </a:solidFill>
                <a:effectLst/>
                <a:latin typeface="+mn-lt"/>
                <a:ea typeface="+mn-ea"/>
                <a:cs typeface="+mn-cs"/>
              </a:rPr>
              <a:t>The woman is holding a green sack in her hand while reaching for the feathers with her other hand.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t>
            </a:r>
            <a:r>
              <a:rPr lang="en-US" sz="1200" strike="sngStrike" kern="1200" dirty="0">
                <a:solidFill>
                  <a:schemeClr val="tx1"/>
                </a:solidFill>
                <a:effectLst/>
                <a:latin typeface="+mn-lt"/>
                <a:ea typeface="+mn-ea"/>
                <a:cs typeface="+mn-cs"/>
              </a:rPr>
              <a:t>A</a:t>
            </a:r>
            <a:r>
              <a:rPr lang="en-US" sz="1200" b="1" kern="1200" dirty="0">
                <a:solidFill>
                  <a:schemeClr val="tx1"/>
                </a:solidFill>
                <a:effectLst/>
                <a:latin typeface="+mn-lt"/>
                <a:ea typeface="+mn-ea"/>
                <a:cs typeface="+mn-cs"/>
              </a:rPr>
              <a:t>B:</a:t>
            </a:r>
            <a:endParaRPr lang="en-US" sz="1200" kern="1200" dirty="0">
              <a:solidFill>
                <a:schemeClr val="tx1"/>
              </a:solidFill>
              <a:effectLst/>
              <a:latin typeface="+mn-lt"/>
              <a:ea typeface="+mn-ea"/>
              <a:cs typeface="+mn-cs"/>
            </a:endParaRPr>
          </a:p>
          <a:p>
            <a:r>
              <a:rPr lang="en-US" sz="1200" b="1" strike="sngStrike" kern="1200" dirty="0">
                <a:solidFill>
                  <a:schemeClr val="tx1"/>
                </a:solidFill>
                <a:effectLst/>
                <a:latin typeface="+mn-lt"/>
                <a:ea typeface="+mn-ea"/>
                <a:cs typeface="+mn-cs"/>
              </a:rPr>
              <a:t>(No turn taken)</a:t>
            </a:r>
            <a:r>
              <a:rPr lang="en-US" sz="1200" b="1" kern="1200" dirty="0">
                <a:solidFill>
                  <a:schemeClr val="tx1"/>
                </a:solidFill>
                <a:effectLst/>
                <a:latin typeface="+mn-lt"/>
                <a:ea typeface="+mn-ea"/>
                <a:cs typeface="+mn-cs"/>
              </a:rPr>
              <a:t> I notice there are feathers everywhere.</a:t>
            </a:r>
            <a:r>
              <a:rPr lang="en-US" sz="1200" b="1" strike="sng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fontAlgn="base"/>
            <a:r>
              <a:rPr lang="en-US" sz="1200" kern="1200" dirty="0">
                <a:solidFill>
                  <a:schemeClr val="tx1"/>
                </a:solidFill>
                <a:effectLst/>
                <a:latin typeface="+mn-lt"/>
                <a:ea typeface="+mn-ea"/>
                <a:cs typeface="+mn-cs"/>
              </a:rPr>
              <a:t>Refer to class revised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have pairs read.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32</a:t>
            </a:fld>
            <a:endParaRPr lang="en-US"/>
          </a:p>
        </p:txBody>
      </p:sp>
    </p:spTree>
    <p:extLst>
      <p:ext uri="{BB962C8B-B14F-4D97-AF65-F5344CB8AC3E}">
        <p14:creationId xmlns:p14="http://schemas.microsoft.com/office/powerpoint/2010/main" val="14211585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33</a:t>
            </a:fld>
            <a:endParaRPr lang="en-US"/>
          </a:p>
        </p:txBody>
      </p:sp>
    </p:spTree>
    <p:extLst>
      <p:ext uri="{BB962C8B-B14F-4D97-AF65-F5344CB8AC3E}">
        <p14:creationId xmlns:p14="http://schemas.microsoft.com/office/powerpoint/2010/main" val="524574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focus today is: </a:t>
            </a:r>
          </a:p>
          <a:p>
            <a:r>
              <a:rPr lang="en-US" sz="1200" kern="1200" baseline="0" dirty="0">
                <a:solidFill>
                  <a:schemeClr val="tx1"/>
                </a:solidFill>
                <a:effectLst/>
                <a:latin typeface="+mn-lt"/>
                <a:ea typeface="+mn-ea"/>
                <a:cs typeface="+mn-cs"/>
              </a:rPr>
              <a:t>Use your think time</a:t>
            </a:r>
          </a:p>
          <a:p>
            <a:r>
              <a:rPr lang="en-US" sz="1200" kern="1200" baseline="0" dirty="0">
                <a:solidFill>
                  <a:schemeClr val="tx1"/>
                </a:solidFill>
                <a:effectLst/>
                <a:latin typeface="+mn-lt"/>
                <a:ea typeface="+mn-ea"/>
                <a:cs typeface="+mn-cs"/>
              </a:rPr>
              <a:t>Use the language of the skill</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4</a:t>
            </a:fld>
            <a:endParaRPr lang="en-US"/>
          </a:p>
        </p:txBody>
      </p:sp>
    </p:spTree>
    <p:extLst>
      <p:ext uri="{BB962C8B-B14F-4D97-AF65-F5344CB8AC3E}">
        <p14:creationId xmlns:p14="http://schemas.microsoft.com/office/powerpoint/2010/main" val="7862779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revised a </a:t>
            </a:r>
            <a:r>
              <a:rPr lang="en-US" sz="1200" b="1" i="1" kern="1200" dirty="0">
                <a:solidFill>
                  <a:schemeClr val="tx1"/>
                </a:solidFill>
                <a:effectLst/>
                <a:latin typeface="+mn-lt"/>
                <a:ea typeface="+mn-ea"/>
                <a:cs typeface="+mn-cs"/>
              </a:rPr>
              <a:t>CLARIFY Non-­‐‑Model </a:t>
            </a:r>
            <a:r>
              <a:rPr lang="en-US" sz="1200" i="1" kern="1200" dirty="0">
                <a:solidFill>
                  <a:schemeClr val="tx1"/>
                </a:solidFill>
                <a:effectLst/>
                <a:latin typeface="+mn-lt"/>
                <a:ea typeface="+mn-ea"/>
                <a:cs typeface="+mn-cs"/>
              </a:rPr>
              <a:t>Constructive Conversation. We took turns and shared ideas based on a visual text. </a:t>
            </a:r>
            <a:endParaRPr lang="en-US" dirty="0"/>
          </a:p>
          <a:p>
            <a:r>
              <a:rPr lang="en-US" sz="1200" kern="1200" dirty="0">
                <a:solidFill>
                  <a:schemeClr val="tx1"/>
                </a:solidFill>
                <a:effectLst/>
                <a:latin typeface="+mn-lt"/>
                <a:ea typeface="+mn-ea"/>
                <a:cs typeface="+mn-cs"/>
              </a:rPr>
              <a:t>Teacher asks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CLARIFY</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the language of the skill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your conversation voice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Identify three things that you did to meet today’s objective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Share and explain the three things to your partner </a:t>
            </a:r>
            <a:endParaRPr lang="en-US" dirty="0">
              <a:effectLst/>
            </a:endParaRPr>
          </a:p>
          <a:p>
            <a:r>
              <a:rPr lang="en-US" sz="1200" kern="1200" dirty="0">
                <a:solidFill>
                  <a:schemeClr val="tx1"/>
                </a:solidFill>
                <a:effectLst/>
                <a:latin typeface="+mn-lt"/>
                <a:ea typeface="+mn-ea"/>
                <a:cs typeface="+mn-cs"/>
              </a:rPr>
              <a:t>Teacher calls on three students and they tell the class what was done today. </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34</a:t>
            </a:fld>
            <a:endParaRPr lang="en-US"/>
          </a:p>
        </p:txBody>
      </p:sp>
    </p:spTree>
    <p:extLst>
      <p:ext uri="{BB962C8B-B14F-4D97-AF65-F5344CB8AC3E}">
        <p14:creationId xmlns:p14="http://schemas.microsoft.com/office/powerpoint/2010/main" val="1271877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36</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Today we are going to practice the Constructive Conversation</a:t>
            </a:r>
            <a:r>
              <a:rPr lang="en-US" sz="1200" baseline="0" dirty="0"/>
              <a:t> Skill CREATE.  When we observe or read something new we have many thoughts and ideas.  As we engage in a CREATE conversation, our job as speakers is to create and take ownership of our ideas.  As listeners our role is to value and foster them same or different ideas we hear.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37</a:t>
            </a:fld>
            <a:endParaRPr lang="en-US"/>
          </a:p>
        </p:txBody>
      </p:sp>
    </p:spTree>
    <p:extLst>
      <p:ext uri="{BB962C8B-B14F-4D97-AF65-F5344CB8AC3E}">
        <p14:creationId xmlns:p14="http://schemas.microsoft.com/office/powerpoint/2010/main" val="995883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Let’s chorally read the </a:t>
            </a:r>
            <a:r>
              <a:rPr lang="en-US" sz="1200" b="1" kern="1200" dirty="0">
                <a:solidFill>
                  <a:schemeClr val="tx1"/>
                </a:solidFill>
                <a:effectLst/>
                <a:latin typeface="+mn-lt"/>
                <a:ea typeface="+mn-ea"/>
                <a:cs typeface="+mn-cs"/>
              </a:rPr>
              <a:t>Conversation Norms Poster</a:t>
            </a:r>
            <a:r>
              <a:rPr lang="en-US" sz="1200" i="1" kern="1200" dirty="0">
                <a:solidFill>
                  <a:schemeClr val="tx1"/>
                </a:solidFill>
                <a:effectLst/>
                <a:latin typeface="+mn-lt"/>
                <a:ea typeface="+mn-ea"/>
                <a:cs typeface="+mn-cs"/>
              </a:rPr>
              <a:t>. </a:t>
            </a:r>
          </a:p>
          <a:p>
            <a:endParaRPr lang="en-US" dirty="0"/>
          </a:p>
          <a:p>
            <a:r>
              <a:rPr lang="en-US" sz="1200" b="1" i="1" kern="1200" dirty="0">
                <a:solidFill>
                  <a:schemeClr val="tx1"/>
                </a:solidFill>
                <a:effectLst/>
                <a:latin typeface="+mn-lt"/>
                <a:ea typeface="+mn-ea"/>
                <a:cs typeface="+mn-cs"/>
              </a:rPr>
              <a:t>Use your think time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the language of the skill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your conversation voice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Listen respectfully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Take turns and build on each other’s ideas </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we will focus on: </a:t>
            </a:r>
            <a:endParaRPr lang="en-US" dirty="0"/>
          </a:p>
          <a:p>
            <a:r>
              <a:rPr lang="en-US" sz="1200" i="1" kern="1200" dirty="0">
                <a:solidFill>
                  <a:schemeClr val="tx1"/>
                </a:solidFill>
                <a:effectLst/>
                <a:latin typeface="+mn-lt"/>
                <a:ea typeface="+mn-ea"/>
                <a:cs typeface="+mn-cs"/>
              </a:rPr>
              <a:t>Listen respectfully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Take turns and build on each other’s ideas </a:t>
            </a:r>
            <a:endParaRPr lang="en-US" sz="1200" kern="1200" dirty="0">
              <a:solidFill>
                <a:schemeClr val="tx1"/>
              </a:solidFill>
              <a:effectLst/>
              <a:latin typeface="+mn-lt"/>
              <a:ea typeface="+mn-ea"/>
              <a:cs typeface="+mn-cs"/>
            </a:endParaRP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38</a:t>
            </a:fld>
            <a:endParaRPr lang="en-US"/>
          </a:p>
        </p:txBody>
      </p:sp>
    </p:spTree>
    <p:extLst>
      <p:ext uri="{BB962C8B-B14F-4D97-AF65-F5344CB8AC3E}">
        <p14:creationId xmlns:p14="http://schemas.microsoft.com/office/powerpoint/2010/main" val="21073833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39</a:t>
            </a:fld>
            <a:endParaRPr lang="en-US"/>
          </a:p>
        </p:txBody>
      </p:sp>
    </p:spTree>
    <p:extLst>
      <p:ext uri="{BB962C8B-B14F-4D97-AF65-F5344CB8AC3E}">
        <p14:creationId xmlns:p14="http://schemas.microsoft.com/office/powerpoint/2010/main" val="20757226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41</a:t>
            </a:fld>
            <a:endParaRPr lang="en-US"/>
          </a:p>
        </p:txBody>
      </p:sp>
    </p:spTree>
    <p:extLst>
      <p:ext uri="{BB962C8B-B14F-4D97-AF65-F5344CB8AC3E}">
        <p14:creationId xmlns:p14="http://schemas.microsoft.com/office/powerpoint/2010/main" val="8639969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42</a:t>
            </a:fld>
            <a:endParaRPr lang="en-US"/>
          </a:p>
        </p:txBody>
      </p:sp>
    </p:spTree>
    <p:extLst>
      <p:ext uri="{BB962C8B-B14F-4D97-AF65-F5344CB8AC3E}">
        <p14:creationId xmlns:p14="http://schemas.microsoft.com/office/powerpoint/2010/main" val="9581990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43</a:t>
            </a:fld>
            <a:endParaRPr lang="en-US" dirty="0"/>
          </a:p>
        </p:txBody>
      </p:sp>
    </p:spTree>
    <p:extLst>
      <p:ext uri="{BB962C8B-B14F-4D97-AF65-F5344CB8AC3E}">
        <p14:creationId xmlns:p14="http://schemas.microsoft.com/office/powerpoint/2010/main" val="12742139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45</a:t>
            </a:fld>
            <a:endParaRPr lang="en-US"/>
          </a:p>
        </p:txBody>
      </p:sp>
    </p:spTree>
    <p:extLst>
      <p:ext uri="{BB962C8B-B14F-4D97-AF65-F5344CB8AC3E}">
        <p14:creationId xmlns:p14="http://schemas.microsoft.com/office/powerpoint/2010/main" val="16930312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46</a:t>
            </a:fld>
            <a:endParaRPr lang="en-US" dirty="0"/>
          </a:p>
        </p:txBody>
      </p:sp>
    </p:spTree>
    <p:extLst>
      <p:ext uri="{BB962C8B-B14F-4D97-AF65-F5344CB8AC3E}">
        <p14:creationId xmlns:p14="http://schemas.microsoft.com/office/powerpoint/2010/main" val="1308338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5</a:t>
            </a:fld>
            <a:endParaRPr lang="en-US"/>
          </a:p>
        </p:txBody>
      </p:sp>
    </p:spTree>
    <p:extLst>
      <p:ext uri="{BB962C8B-B14F-4D97-AF65-F5344CB8AC3E}">
        <p14:creationId xmlns:p14="http://schemas.microsoft.com/office/powerpoint/2010/main" val="2942615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CLARIFY </a:t>
            </a:r>
            <a:r>
              <a:rPr lang="en-US" sz="1200" i="1" kern="1200" dirty="0">
                <a:solidFill>
                  <a:schemeClr val="tx1"/>
                </a:solidFill>
                <a:effectLst/>
                <a:latin typeface="+mn-lt"/>
                <a:ea typeface="+mn-ea"/>
                <a:cs typeface="+mn-cs"/>
              </a:rPr>
              <a:t>while playing a game.</a:t>
            </a: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47</a:t>
            </a:fld>
            <a:endParaRPr lang="en-US" dirty="0"/>
          </a:p>
        </p:txBody>
      </p:sp>
    </p:spTree>
    <p:extLst>
      <p:ext uri="{BB962C8B-B14F-4D97-AF65-F5344CB8AC3E}">
        <p14:creationId xmlns:p14="http://schemas.microsoft.com/office/powerpoint/2010/main" val="21160547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48</a:t>
            </a:fld>
            <a:endParaRPr lang="en-US"/>
          </a:p>
        </p:txBody>
      </p:sp>
    </p:spTree>
    <p:extLst>
      <p:ext uri="{BB962C8B-B14F-4D97-AF65-F5344CB8AC3E}">
        <p14:creationId xmlns:p14="http://schemas.microsoft.com/office/powerpoint/2010/main" val="20429008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49</a:t>
            </a:fld>
            <a:endParaRPr lang="en-US"/>
          </a:p>
        </p:txBody>
      </p:sp>
    </p:spTree>
    <p:extLst>
      <p:ext uri="{BB962C8B-B14F-4D97-AF65-F5344CB8AC3E}">
        <p14:creationId xmlns:p14="http://schemas.microsoft.com/office/powerpoint/2010/main" val="14007498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r>
              <a:rPr lang="en-US" baseline="0" dirty="0"/>
              <a:t> models creating a Constructive Conversation Poster.  This slide is a resource.  Teacher elicits student responses to help student develop a poster that illustrates their understanding of the CLARIFY skill and conversation norms. </a:t>
            </a:r>
            <a:endParaRPr lang="en-US" dirty="0"/>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50</a:t>
            </a:fld>
            <a:endParaRPr lang="en-US"/>
          </a:p>
        </p:txBody>
      </p:sp>
    </p:spTree>
    <p:extLst>
      <p:ext uri="{BB962C8B-B14F-4D97-AF65-F5344CB8AC3E}">
        <p14:creationId xmlns:p14="http://schemas.microsoft.com/office/powerpoint/2010/main" val="3545881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will review the Constructive Conversation</a:t>
            </a:r>
            <a:r>
              <a:rPr lang="en-US" baseline="0" dirty="0"/>
              <a:t> Skill CLARIFY</a:t>
            </a:r>
          </a:p>
          <a:p>
            <a:r>
              <a:rPr lang="en-US" baseline="0" dirty="0"/>
              <a:t>Students will self-assess answering the prompt</a:t>
            </a:r>
          </a:p>
          <a:p>
            <a:endParaRPr lang="en-US" baseline="0" dirty="0"/>
          </a:p>
          <a:p>
            <a:r>
              <a:rPr lang="en-US" baseline="0" dirty="0"/>
              <a:t>Teacher may select a conversation pair to share out.</a:t>
            </a:r>
          </a:p>
          <a:p>
            <a:r>
              <a:rPr lang="en-US" baseline="0" dirty="0"/>
              <a:t>EXAMPLE: </a:t>
            </a:r>
          </a:p>
          <a:p>
            <a:r>
              <a:rPr lang="en-US" baseline="0" dirty="0"/>
              <a:t>Student: I rated myself a 3 because…</a:t>
            </a:r>
          </a:p>
          <a:p>
            <a:r>
              <a:rPr lang="en-US" baseline="0" dirty="0"/>
              <a:t>Teacher: What can you do to move to a 4?</a:t>
            </a:r>
            <a:endParaRPr lang="en-US" dirty="0"/>
          </a:p>
        </p:txBody>
      </p:sp>
      <p:sp>
        <p:nvSpPr>
          <p:cNvPr id="4" name="Slide Number Placeholder 3"/>
          <p:cNvSpPr>
            <a:spLocks noGrp="1"/>
          </p:cNvSpPr>
          <p:nvPr>
            <p:ph type="sldNum" sz="quarter" idx="10"/>
          </p:nvPr>
        </p:nvSpPr>
        <p:spPr/>
        <p:txBody>
          <a:bodyPr/>
          <a:lstStyle/>
          <a:p>
            <a:fld id="{8C84BB4E-1A06-6543-9CFD-082A6388932A}" type="slidenum">
              <a:rPr lang="en-US" smtClean="0"/>
              <a:t>51</a:t>
            </a:fld>
            <a:endParaRPr lang="en-US"/>
          </a:p>
        </p:txBody>
      </p:sp>
    </p:spTree>
    <p:extLst>
      <p:ext uri="{BB962C8B-B14F-4D97-AF65-F5344CB8AC3E}">
        <p14:creationId xmlns:p14="http://schemas.microsoft.com/office/powerpoint/2010/main" val="18241517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C05E7-F875-C14A-B5D4-B200F080DD76}" type="slidenum">
              <a:rPr lang="en-US" smtClean="0"/>
              <a:t>53</a:t>
            </a:fld>
            <a:endParaRPr lang="en-US"/>
          </a:p>
        </p:txBody>
      </p:sp>
    </p:spTree>
    <p:extLst>
      <p:ext uri="{BB962C8B-B14F-4D97-AF65-F5344CB8AC3E}">
        <p14:creationId xmlns:p14="http://schemas.microsoft.com/office/powerpoint/2010/main" val="3604600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a:t>
            </a:r>
            <a:r>
              <a:rPr lang="en-US" baseline="0" dirty="0"/>
              <a:t> hand gesture for CLARIFY (teacher places his/her hands over eyes and gestures as if “focusing binoculars”).  </a:t>
            </a:r>
          </a:p>
          <a:p>
            <a:endParaRPr lang="en-US" baseline="0" dirty="0"/>
          </a:p>
          <a:p>
            <a:r>
              <a:rPr lang="en-US" baseline="0" dirty="0"/>
              <a:t>We use this gesture to explain  and make an idea clearer.  To help us remember the skill we are practicing we are going to be using a corresponding phrase: “Making our ideas clearer.”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6</a:t>
            </a:fld>
            <a:endParaRPr lang="en-US"/>
          </a:p>
        </p:txBody>
      </p:sp>
    </p:spTree>
    <p:extLst>
      <p:ext uri="{BB962C8B-B14F-4D97-AF65-F5344CB8AC3E}">
        <p14:creationId xmlns:p14="http://schemas.microsoft.com/office/powerpoint/2010/main" val="731759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7</a:t>
            </a:fld>
            <a:endParaRPr lang="en-US"/>
          </a:p>
        </p:txBody>
      </p:sp>
    </p:spTree>
    <p:extLst>
      <p:ext uri="{BB962C8B-B14F-4D97-AF65-F5344CB8AC3E}">
        <p14:creationId xmlns:p14="http://schemas.microsoft.com/office/powerpoint/2010/main" val="1697986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a:t>
            </a:fld>
            <a:endParaRPr lang="en-US"/>
          </a:p>
        </p:txBody>
      </p:sp>
    </p:spTree>
    <p:extLst>
      <p:ext uri="{BB962C8B-B14F-4D97-AF65-F5344CB8AC3E}">
        <p14:creationId xmlns:p14="http://schemas.microsoft.com/office/powerpoint/2010/main" val="336180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endParaRPr lang="en-US" dirty="0">
              <a:effectLst/>
            </a:endParaRP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a:t>
            </a:fld>
            <a:endParaRPr lang="en-US"/>
          </a:p>
        </p:txBody>
      </p:sp>
    </p:spTree>
    <p:extLst>
      <p:ext uri="{BB962C8B-B14F-4D97-AF65-F5344CB8AC3E}">
        <p14:creationId xmlns:p14="http://schemas.microsoft.com/office/powerpoint/2010/main" val="48675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10</a:t>
            </a:fld>
            <a:endParaRPr lang="en-US" dirty="0"/>
          </a:p>
        </p:txBody>
      </p:sp>
    </p:spTree>
    <p:extLst>
      <p:ext uri="{BB962C8B-B14F-4D97-AF65-F5344CB8AC3E}">
        <p14:creationId xmlns:p14="http://schemas.microsoft.com/office/powerpoint/2010/main" val="2632973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398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5078C9-5EB2-914F-AD2A-D4E3E7C95DE0}" type="datetimeFigureOut">
              <a:rPr lang="en-US" smtClean="0"/>
              <a:t>9/16/19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5078C9-5EB2-914F-AD2A-D4E3E7C95DE0}" type="datetimeFigureOut">
              <a:rPr lang="en-US" smtClean="0"/>
              <a:t>9/16/19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06A41C-E959-EE4A-B1D4-66320253505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85078C9-5EB2-914F-AD2A-D4E3E7C95DE0}" type="datetimeFigureOut">
              <a:rPr lang="en-US" smtClean="0"/>
              <a:t>9/16/19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006A41C-E959-EE4A-B1D4-66320253505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485078C9-5EB2-914F-AD2A-D4E3E7C95DE0}" type="datetimeFigureOut">
              <a:rPr lang="en-US" smtClean="0"/>
              <a:t>9/16/19</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006A41C-E959-EE4A-B1D4-663202535056}"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85224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14.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jpg"/><Relationship Id="rId7"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4.emf"/><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14.png"/><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3.jpg"/><Relationship Id="rId7" Type="http://schemas.openxmlformats.org/officeDocument/2006/relationships/image" Target="../media/image16.emf"/><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5593" y="219456"/>
            <a:ext cx="7543800" cy="1143000"/>
          </a:xfrm>
        </p:spPr>
        <p:txBody>
          <a:bodyPr>
            <a:normAutofit/>
          </a:bodyPr>
          <a:lstStyle/>
          <a:p>
            <a:pPr algn="ctr"/>
            <a:r>
              <a:rPr lang="en-US" dirty="0"/>
              <a:t>Start Smart 1.0</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3</a:t>
            </a:r>
            <a:r>
              <a:rPr lang="en-US" sz="4800" baseline="30000" dirty="0">
                <a:solidFill>
                  <a:schemeClr val="tx1"/>
                </a:solidFill>
              </a:rPr>
              <a:t>rd</a:t>
            </a:r>
            <a:r>
              <a:rPr lang="en-US" sz="4800" dirty="0">
                <a:solidFill>
                  <a:schemeClr val="tx1"/>
                </a:solidFill>
              </a:rPr>
              <a:t> Grade</a:t>
            </a:r>
          </a:p>
          <a:p>
            <a:r>
              <a:rPr lang="en-US" sz="4800" dirty="0">
                <a:solidFill>
                  <a:schemeClr val="tx1"/>
                </a:solidFill>
              </a:rPr>
              <a:t>Lesson 4</a:t>
            </a:r>
          </a:p>
        </p:txBody>
      </p:sp>
      <p:pic>
        <p:nvPicPr>
          <p:cNvPr id="4" name="Picture 3"/>
          <p:cNvPicPr>
            <a:picLocks noChangeAspect="1"/>
          </p:cNvPicPr>
          <p:nvPr/>
        </p:nvPicPr>
        <p:blipFill>
          <a:blip r:embed="rId2"/>
          <a:stretch>
            <a:fillRect/>
          </a:stretch>
        </p:blipFill>
        <p:spPr>
          <a:xfrm>
            <a:off x="7047406" y="4536948"/>
            <a:ext cx="1221987" cy="1192182"/>
          </a:xfrm>
          <a:prstGeom prst="rect">
            <a:avLst/>
          </a:prstGeom>
        </p:spPr>
      </p:pic>
      <p:pic>
        <p:nvPicPr>
          <p:cNvPr id="7" name="Picture 6" descr="Description: LAUSD"/>
          <p:cNvPicPr/>
          <p:nvPr/>
        </p:nvPicPr>
        <p:blipFill>
          <a:blip r:embed="rId3">
            <a:extLst>
              <a:ext uri="{28A0092B-C50C-407E-A947-70E740481C1C}">
                <a14:useLocalDpi xmlns:a14="http://schemas.microsoft.com/office/drawing/2010/main" val="0"/>
              </a:ext>
            </a:extLst>
          </a:blip>
          <a:srcRect/>
          <a:stretch>
            <a:fillRect/>
          </a:stretch>
        </p:blipFill>
        <p:spPr bwMode="auto">
          <a:xfrm>
            <a:off x="3861665" y="4678030"/>
            <a:ext cx="1176216" cy="1143001"/>
          </a:xfrm>
          <a:prstGeom prst="rect">
            <a:avLst/>
          </a:prstGeom>
          <a:noFill/>
          <a:ln>
            <a:noFill/>
          </a:ln>
        </p:spPr>
      </p:pic>
      <p:pic>
        <p:nvPicPr>
          <p:cNvPr id="8" name="Picture 7" descr="A close up of a sign&#10;&#10;Description automatically generated">
            <a:extLst>
              <a:ext uri="{FF2B5EF4-FFF2-40B4-BE49-F238E27FC236}">
                <a16:creationId xmlns:a16="http://schemas.microsoft.com/office/drawing/2014/main" id="{FC9AE988-1A33-DE47-BD83-DA584806ED4F}"/>
              </a:ext>
            </a:extLst>
          </p:cNvPr>
          <p:cNvPicPr>
            <a:picLocks noChangeAspect="1"/>
          </p:cNvPicPr>
          <p:nvPr/>
        </p:nvPicPr>
        <p:blipFill>
          <a:blip r:embed="rId4"/>
          <a:stretch>
            <a:fillRect/>
          </a:stretch>
        </p:blipFill>
        <p:spPr>
          <a:xfrm>
            <a:off x="5137326" y="4608228"/>
            <a:ext cx="1910080" cy="1253490"/>
          </a:xfrm>
          <a:prstGeom prst="rect">
            <a:avLst/>
          </a:prstGeom>
        </p:spPr>
      </p:pic>
      <p:pic>
        <p:nvPicPr>
          <p:cNvPr id="9" name="Picture 8">
            <a:extLst>
              <a:ext uri="{FF2B5EF4-FFF2-40B4-BE49-F238E27FC236}">
                <a16:creationId xmlns:a16="http://schemas.microsoft.com/office/drawing/2014/main" id="{58D2A8FC-20E4-AB47-8ADF-4A8180C9F323}"/>
              </a:ext>
            </a:extLst>
          </p:cNvPr>
          <p:cNvPicPr>
            <a:picLocks noChangeAspect="1"/>
          </p:cNvPicPr>
          <p:nvPr/>
        </p:nvPicPr>
        <p:blipFill>
          <a:blip r:embed="rId5"/>
          <a:stretch>
            <a:fillRect/>
          </a:stretch>
        </p:blipFill>
        <p:spPr>
          <a:xfrm>
            <a:off x="3479815" y="1301148"/>
            <a:ext cx="2234246" cy="2891376"/>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90567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876796"/>
            <a:ext cx="3392116" cy="5847755"/>
          </a:xfrm>
          <a:prstGeom prst="rect">
            <a:avLst/>
          </a:prstGeom>
          <a:noFill/>
        </p:spPr>
        <p:txBody>
          <a:bodyPr wrap="square" rtlCol="0">
            <a:spAutoFit/>
          </a:bodyPr>
          <a:lstStyle/>
          <a:p>
            <a:r>
              <a:rPr lang="en-US" sz="1700" b="1" dirty="0"/>
              <a:t>Partner A: </a:t>
            </a:r>
            <a:r>
              <a:rPr lang="en-US" sz="1700" dirty="0"/>
              <a:t>I notice a young woman picking up lots of feathers and putting them in her pocket.  What do you notice?</a:t>
            </a:r>
          </a:p>
          <a:p>
            <a:endParaRPr lang="en-US" sz="1700" dirty="0"/>
          </a:p>
          <a:p>
            <a:r>
              <a:rPr lang="en-US" sz="1700" b="1" dirty="0"/>
              <a:t>Partner A:  </a:t>
            </a:r>
            <a:r>
              <a:rPr lang="en-US" sz="1700" dirty="0"/>
              <a:t>I also notice a man and a boy.  Their mouths are open and they are looking at the woman.  They look like they are smiling.  What other details do you notice in the visual text?</a:t>
            </a:r>
          </a:p>
          <a:p>
            <a:endParaRPr lang="en-US" sz="1700" b="1" dirty="0"/>
          </a:p>
          <a:p>
            <a:r>
              <a:rPr lang="en-US" sz="1700" b="1" dirty="0"/>
              <a:t>Partner A: </a:t>
            </a:r>
            <a:r>
              <a:rPr lang="en-US" sz="1700" dirty="0"/>
              <a:t>I would like to add that people standing in the doorway are looking at the woman standing in the middle of the an alley.  Tell me more about what you notice.</a:t>
            </a:r>
          </a:p>
          <a:p>
            <a:r>
              <a:rPr lang="en-US" sz="1700" b="1" dirty="0"/>
              <a:t>Partner A: </a:t>
            </a:r>
            <a:r>
              <a:rPr lang="en-US" sz="1700" dirty="0"/>
              <a:t>Another detail I notice is the dog trying to catch the feathers.  Tell me more about the chicken and the feathers. </a:t>
            </a:r>
          </a:p>
        </p:txBody>
      </p:sp>
      <p:sp>
        <p:nvSpPr>
          <p:cNvPr id="5" name="TextBox 4"/>
          <p:cNvSpPr txBox="1"/>
          <p:nvPr/>
        </p:nvSpPr>
        <p:spPr>
          <a:xfrm>
            <a:off x="4591715" y="876796"/>
            <a:ext cx="3619308" cy="5586145"/>
          </a:xfrm>
          <a:prstGeom prst="rect">
            <a:avLst/>
          </a:prstGeom>
          <a:noFill/>
        </p:spPr>
        <p:txBody>
          <a:bodyPr wrap="square" rtlCol="0">
            <a:spAutoFit/>
          </a:bodyPr>
          <a:lstStyle/>
          <a:p>
            <a:r>
              <a:rPr lang="en-US" sz="1700" b="1" dirty="0"/>
              <a:t>Partner B:  </a:t>
            </a:r>
            <a:r>
              <a:rPr lang="en-US" sz="1700" dirty="0"/>
              <a:t>I notice a dog standing on its back legs jumping at the feathers in the air in front of the bakery.  What else do you notice?</a:t>
            </a:r>
          </a:p>
          <a:p>
            <a:endParaRPr lang="en-US" sz="1700" b="1" dirty="0"/>
          </a:p>
          <a:p>
            <a:r>
              <a:rPr lang="en-US" sz="1700" b="1" dirty="0"/>
              <a:t>Partner B: </a:t>
            </a:r>
            <a:r>
              <a:rPr lang="en-US" sz="1700" dirty="0"/>
              <a:t>Another detail I notice is that there are feathers in the air and all over the ground.  What other details can you add?</a:t>
            </a:r>
          </a:p>
          <a:p>
            <a:endParaRPr lang="en-US" sz="1700" dirty="0"/>
          </a:p>
          <a:p>
            <a:endParaRPr lang="en-US" sz="1700" dirty="0"/>
          </a:p>
          <a:p>
            <a:endParaRPr lang="en-US" sz="1700" dirty="0"/>
          </a:p>
          <a:p>
            <a:r>
              <a:rPr lang="en-US" sz="1700" b="1" dirty="0"/>
              <a:t>Partner B: </a:t>
            </a:r>
            <a:r>
              <a:rPr lang="en-US" sz="1700" dirty="0"/>
              <a:t>I also notice the chicken is sitting on the feathers.  The feathers are not the same as the chicken’s feathers.  What other details can you add?</a:t>
            </a:r>
          </a:p>
          <a:p>
            <a:endParaRPr lang="en-US" sz="1700" dirty="0"/>
          </a:p>
          <a:p>
            <a:r>
              <a:rPr lang="en-US" sz="1700" b="1" dirty="0"/>
              <a:t>Partner B</a:t>
            </a:r>
            <a:r>
              <a:rPr lang="en-US" sz="1700" dirty="0"/>
              <a:t>: I notice the yellow chicken is sitting on a pile of white feathers on the barrel. </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6643"/>
            <a:ext cx="1165335" cy="1018522"/>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2333" y="65963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538620" y="-61607"/>
            <a:ext cx="8229600" cy="1001712"/>
          </a:xfrm>
        </p:spPr>
        <p:txBody>
          <a:bodyPr>
            <a:normAutofit/>
          </a:bodyPr>
          <a:lstStyle/>
          <a:p>
            <a:pPr algn="ctr"/>
            <a:r>
              <a:rPr lang="en-US" sz="2800" b="1" u="sng" dirty="0">
                <a:solidFill>
                  <a:schemeClr val="tx1"/>
                </a:solidFill>
              </a:rPr>
              <a:t>Visual Text </a:t>
            </a:r>
            <a:r>
              <a:rPr lang="en-US" sz="2800" b="1" dirty="0">
                <a:solidFill>
                  <a:schemeClr val="tx1"/>
                </a:solidFill>
              </a:rPr>
              <a:t>Model</a:t>
            </a:r>
            <a:br>
              <a:rPr lang="en-US" sz="2800" dirty="0">
                <a:solidFill>
                  <a:schemeClr val="tx1"/>
                </a:solidFill>
              </a:rPr>
            </a:br>
            <a:r>
              <a:rPr lang="en-US" sz="2800" b="1" dirty="0">
                <a:solidFill>
                  <a:schemeClr val="tx1"/>
                </a:solidFill>
              </a:rPr>
              <a:t>What do you notice in the visual text? Provide details.</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2333" y="193798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2333" y="3770280"/>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1285" y="5308277"/>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78051"/>
            <a:ext cx="1165335" cy="1018522"/>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87285"/>
            <a:ext cx="1165335" cy="1018522"/>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8452"/>
            <a:ext cx="1165335" cy="1018522"/>
          </a:xfrm>
          <a:prstGeom prst="rect">
            <a:avLst/>
          </a:prstGeom>
        </p:spPr>
      </p:pic>
    </p:spTree>
    <p:extLst>
      <p:ext uri="{BB962C8B-B14F-4D97-AF65-F5344CB8AC3E}">
        <p14:creationId xmlns:p14="http://schemas.microsoft.com/office/powerpoint/2010/main" val="349666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1"/>
          <p:cNvPicPr>
            <a:picLocks noGrp="1" noChangeAspect="1"/>
          </p:cNvPicPr>
          <p:nvPr>
            <p:ph idx="4294967295"/>
          </p:nvPr>
        </p:nvPicPr>
        <p:blipFill>
          <a:blip r:embed="rId2">
            <a:extLst>
              <a:ext uri="{28A0092B-C50C-407E-A947-70E740481C1C}">
                <a14:useLocalDpi xmlns:a14="http://schemas.microsoft.com/office/drawing/2010/main" val="0"/>
              </a:ext>
            </a:extLst>
          </a:blip>
          <a:srcRect l="6139" t="13205" r="5286" b="31334"/>
          <a:stretch>
            <a:fillRect/>
          </a:stretch>
        </p:blipFill>
        <p:spPr>
          <a:xfrm>
            <a:off x="1381125" y="654050"/>
            <a:ext cx="6848475" cy="5549900"/>
          </a:xfrm>
          <a:ln w="57150">
            <a:solidFill>
              <a:srgbClr val="00B050"/>
            </a:solidFill>
            <a:miter lim="800000"/>
            <a:headEnd/>
            <a:tailEnd/>
          </a:ln>
        </p:spPr>
      </p:pic>
    </p:spTree>
    <p:extLst>
      <p:ext uri="{BB962C8B-B14F-4D97-AF65-F5344CB8AC3E}">
        <p14:creationId xmlns:p14="http://schemas.microsoft.com/office/powerpoint/2010/main" val="5632855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5180" y="1004781"/>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547" y="2112777"/>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267032" y="3761562"/>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6471" y="1004781"/>
            <a:ext cx="5424377" cy="5271173"/>
          </a:xfrm>
          <a:prstGeom prst="rect">
            <a:avLst/>
          </a:prstGeom>
        </p:spPr>
      </p:pic>
      <p:pic>
        <p:nvPicPr>
          <p:cNvPr id="10" name="NONMODEL CLARIFY 3RD GR">
            <a:hlinkClick r:id="" action="ppaction://media"/>
            <a:extLst>
              <a:ext uri="{FF2B5EF4-FFF2-40B4-BE49-F238E27FC236}">
                <a16:creationId xmlns:a16="http://schemas.microsoft.com/office/drawing/2014/main" id="{91BDAAA9-26D9-F542-9894-5286F7FE0F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78485" y="111175"/>
            <a:ext cx="812800" cy="812800"/>
          </a:xfrm>
          <a:prstGeom prst="rect">
            <a:avLst/>
          </a:prstGeom>
          <a:ln w="38100">
            <a:solidFill>
              <a:schemeClr val="accent1"/>
            </a:solidFill>
          </a:ln>
        </p:spPr>
      </p:pic>
    </p:spTree>
    <p:extLst>
      <p:ext uri="{BB962C8B-B14F-4D97-AF65-F5344CB8AC3E}">
        <p14:creationId xmlns:p14="http://schemas.microsoft.com/office/powerpoint/2010/main" val="2881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68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30163" y="1014582"/>
            <a:ext cx="3392116" cy="4801314"/>
          </a:xfrm>
          <a:prstGeom prst="rect">
            <a:avLst/>
          </a:prstGeom>
          <a:noFill/>
        </p:spPr>
        <p:txBody>
          <a:bodyPr wrap="square" rtlCol="0">
            <a:spAutoFit/>
          </a:bodyPr>
          <a:lstStyle/>
          <a:p>
            <a:r>
              <a:rPr lang="en-US" sz="1700" b="1" dirty="0"/>
              <a:t>Partner A: </a:t>
            </a:r>
            <a:r>
              <a:rPr lang="en-US" sz="1700" dirty="0"/>
              <a:t>I see a yellow chicken.</a:t>
            </a:r>
          </a:p>
          <a:p>
            <a:endParaRPr lang="en-US" sz="1700" dirty="0"/>
          </a:p>
          <a:p>
            <a:endParaRPr lang="en-US" sz="1700" dirty="0"/>
          </a:p>
          <a:p>
            <a:endParaRPr lang="en-US" sz="1700" dirty="0"/>
          </a:p>
          <a:p>
            <a:r>
              <a:rPr lang="en-US" sz="1700" b="1" dirty="0"/>
              <a:t>Partner A:  </a:t>
            </a:r>
            <a:r>
              <a:rPr lang="en-US" sz="1700" dirty="0"/>
              <a:t>I see a nice dog too. </a:t>
            </a:r>
          </a:p>
          <a:p>
            <a:endParaRPr lang="en-US" sz="1700" b="1" dirty="0"/>
          </a:p>
          <a:p>
            <a:endParaRPr lang="en-US" sz="1700" b="1" dirty="0"/>
          </a:p>
          <a:p>
            <a:endParaRPr lang="en-US" sz="1700" b="1" dirty="0"/>
          </a:p>
          <a:p>
            <a:endParaRPr lang="en-US" sz="1700" b="1" dirty="0"/>
          </a:p>
          <a:p>
            <a:endParaRPr lang="en-US" sz="1700" dirty="0"/>
          </a:p>
          <a:p>
            <a:endParaRPr lang="en-US" sz="1700" dirty="0"/>
          </a:p>
          <a:p>
            <a:endParaRPr lang="en-US" sz="1700" dirty="0"/>
          </a:p>
          <a:p>
            <a:endParaRPr lang="en-US" sz="1700" dirty="0"/>
          </a:p>
          <a:p>
            <a:endParaRPr lang="en-US" sz="1700" dirty="0"/>
          </a:p>
          <a:p>
            <a:endParaRPr lang="en-US" sz="1700" dirty="0"/>
          </a:p>
          <a:p>
            <a:r>
              <a:rPr lang="en-US" sz="1700" b="1" dirty="0"/>
              <a:t>Partner A: </a:t>
            </a:r>
            <a:r>
              <a:rPr lang="en-US" sz="1700" dirty="0"/>
              <a:t>There are other people in the picture.</a:t>
            </a:r>
          </a:p>
        </p:txBody>
      </p:sp>
      <p:sp>
        <p:nvSpPr>
          <p:cNvPr id="5" name="TextBox 4"/>
          <p:cNvSpPr txBox="1"/>
          <p:nvPr/>
        </p:nvSpPr>
        <p:spPr>
          <a:xfrm>
            <a:off x="4591715" y="1052160"/>
            <a:ext cx="3619308" cy="4801314"/>
          </a:xfrm>
          <a:prstGeom prst="rect">
            <a:avLst/>
          </a:prstGeom>
          <a:noFill/>
        </p:spPr>
        <p:txBody>
          <a:bodyPr wrap="square" rtlCol="0">
            <a:spAutoFit/>
          </a:bodyPr>
          <a:lstStyle/>
          <a:p>
            <a:endParaRPr lang="en-US" sz="1700" b="1" dirty="0"/>
          </a:p>
          <a:p>
            <a:endParaRPr lang="en-US" sz="1700" b="1" dirty="0"/>
          </a:p>
          <a:p>
            <a:endParaRPr lang="en-US" sz="1700" b="1" dirty="0"/>
          </a:p>
          <a:p>
            <a:endParaRPr lang="en-US" sz="1700" b="1" dirty="0"/>
          </a:p>
          <a:p>
            <a:endParaRPr lang="en-US" sz="1700" b="1" dirty="0"/>
          </a:p>
          <a:p>
            <a:r>
              <a:rPr lang="en-US" sz="1700" b="1" dirty="0"/>
              <a:t>Partner B: </a:t>
            </a:r>
            <a:r>
              <a:rPr lang="en-US" sz="1700" dirty="0"/>
              <a:t>I see a yellow chicken, too. </a:t>
            </a:r>
          </a:p>
          <a:p>
            <a:endParaRPr lang="en-US" sz="1700" dirty="0"/>
          </a:p>
          <a:p>
            <a:endParaRPr lang="en-US" sz="1700" dirty="0"/>
          </a:p>
          <a:p>
            <a:endParaRPr lang="en-US" sz="1700" dirty="0"/>
          </a:p>
          <a:p>
            <a:r>
              <a:rPr lang="en-US" sz="1700" b="1" dirty="0"/>
              <a:t>Partner B: </a:t>
            </a:r>
            <a:r>
              <a:rPr lang="en-US" sz="1700" dirty="0"/>
              <a:t>I notice there is a chicken. </a:t>
            </a:r>
          </a:p>
          <a:p>
            <a:endParaRPr lang="en-US" sz="1700" dirty="0"/>
          </a:p>
          <a:p>
            <a:endParaRPr lang="en-US" sz="1700" dirty="0"/>
          </a:p>
          <a:p>
            <a:endParaRPr lang="en-US" sz="1700" dirty="0"/>
          </a:p>
          <a:p>
            <a:endParaRPr lang="en-US" sz="1700" dirty="0"/>
          </a:p>
          <a:p>
            <a:r>
              <a:rPr lang="en-US" sz="1700" b="1" dirty="0"/>
              <a:t>Partner B</a:t>
            </a:r>
            <a:r>
              <a:rPr lang="en-US" sz="1700" dirty="0"/>
              <a:t>: I love chicken nuggets from McDonald’s. </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64" y="917416"/>
            <a:ext cx="1199599" cy="1169405"/>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814192" y="-84138"/>
            <a:ext cx="8229600" cy="1001713"/>
          </a:xfrm>
        </p:spPr>
        <p:txBody>
          <a:bodyPr>
            <a:normAutofit/>
          </a:bodyPr>
          <a:lstStyle/>
          <a:p>
            <a:pPr algn="ctr"/>
            <a:r>
              <a:rPr lang="en-US" sz="2800" b="1" u="sng" dirty="0">
                <a:solidFill>
                  <a:schemeClr val="tx1"/>
                </a:solidFill>
              </a:rPr>
              <a:t>Visual Text </a:t>
            </a:r>
            <a:r>
              <a:rPr lang="en-US" sz="2800" b="1" dirty="0">
                <a:solidFill>
                  <a:schemeClr val="tx1"/>
                </a:solidFill>
              </a:rPr>
              <a:t>Non- Model</a:t>
            </a:r>
            <a:br>
              <a:rPr lang="en-US" sz="2800" dirty="0">
                <a:solidFill>
                  <a:schemeClr val="tx1"/>
                </a:solidFill>
              </a:rPr>
            </a:br>
            <a:r>
              <a:rPr lang="en-US" sz="2800" b="1" dirty="0">
                <a:solidFill>
                  <a:schemeClr val="tx1"/>
                </a:solidFill>
              </a:rPr>
              <a:t>What do you notice in the visual text? Provide details.</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2042846"/>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3275928"/>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468406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23339"/>
            <a:ext cx="1199599" cy="1169405"/>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67800"/>
            <a:ext cx="1199599" cy="1169405"/>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709121"/>
            <a:ext cx="1199599" cy="1169405"/>
          </a:xfrm>
          <a:prstGeom prst="rect">
            <a:avLst/>
          </a:prstGeom>
        </p:spPr>
      </p:pic>
    </p:spTree>
    <p:extLst>
      <p:ext uri="{BB962C8B-B14F-4D97-AF65-F5344CB8AC3E}">
        <p14:creationId xmlns:p14="http://schemas.microsoft.com/office/powerpoint/2010/main" val="73994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8C87D37-14DF-9B49-88DD-30FA494A2163}"/>
              </a:ext>
            </a:extLst>
          </p:cNvPr>
          <p:cNvPicPr>
            <a:picLocks noChangeAspect="1"/>
          </p:cNvPicPr>
          <p:nvPr/>
        </p:nvPicPr>
        <p:blipFill rotWithShape="1">
          <a:blip r:embed="rId3"/>
          <a:srcRect l="50346" t="50297" b="1"/>
          <a:stretch/>
        </p:blipFill>
        <p:spPr>
          <a:xfrm>
            <a:off x="3492962" y="1234087"/>
            <a:ext cx="766692" cy="593026"/>
          </a:xfrm>
          <a:prstGeom prst="rect">
            <a:avLst/>
          </a:prstGeom>
          <a:solidFill>
            <a:schemeClr val="bg1"/>
          </a:solidFill>
          <a:ln>
            <a:solidFill>
              <a:schemeClr val="tx1"/>
            </a:solidFill>
          </a:ln>
        </p:spPr>
      </p:pic>
      <p:sp>
        <p:nvSpPr>
          <p:cNvPr id="5" name="TextBox 4"/>
          <p:cNvSpPr txBox="1"/>
          <p:nvPr/>
        </p:nvSpPr>
        <p:spPr>
          <a:xfrm>
            <a:off x="515083" y="2326572"/>
            <a:ext cx="4848924" cy="3877985"/>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3 CREATE and 3 CLARIFY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an idea.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7535" y="2441256"/>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5271" y="2441256"/>
            <a:ext cx="1672397" cy="2078616"/>
          </a:xfrm>
          <a:prstGeom prst="rect">
            <a:avLst/>
          </a:prstGeom>
          <a:ln w="12700">
            <a:solidFill>
              <a:schemeClr val="tx1"/>
            </a:solidFill>
          </a:ln>
        </p:spPr>
      </p:pic>
      <p:sp>
        <p:nvSpPr>
          <p:cNvPr id="13" name="TextBox 12"/>
          <p:cNvSpPr txBox="1"/>
          <p:nvPr/>
        </p:nvSpPr>
        <p:spPr>
          <a:xfrm>
            <a:off x="5477535" y="1262422"/>
            <a:ext cx="3435472" cy="106182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2100" dirty="0">
                <a:solidFill>
                  <a:schemeClr val="tx1"/>
                </a:solidFill>
              </a:rPr>
              <a:t>What do you notice in the visual text?  Provide details.</a:t>
            </a:r>
            <a:endParaRPr lang="en-US" sz="2100" dirty="0"/>
          </a:p>
        </p:txBody>
      </p:sp>
      <p:sp>
        <p:nvSpPr>
          <p:cNvPr id="3" name="Rectangle 2"/>
          <p:cNvSpPr/>
          <p:nvPr/>
        </p:nvSpPr>
        <p:spPr>
          <a:xfrm>
            <a:off x="5364007" y="4632591"/>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697835" y="203794"/>
            <a:ext cx="7332343"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Content Placeholder 3">
            <a:extLst>
              <a:ext uri="{FF2B5EF4-FFF2-40B4-BE49-F238E27FC236}">
                <a16:creationId xmlns:a16="http://schemas.microsoft.com/office/drawing/2014/main" id="{327B9CEA-ECC9-6840-884D-5B5FD70FEC25}"/>
              </a:ext>
            </a:extLst>
          </p:cNvPr>
          <p:cNvPicPr>
            <a:picLocks noChangeAspect="1"/>
          </p:cNvPicPr>
          <p:nvPr/>
        </p:nvPicPr>
        <p:blipFill rotWithShape="1">
          <a:blip r:embed="rId7">
            <a:extLst>
              <a:ext uri="{28A0092B-C50C-407E-A947-70E740481C1C}">
                <a14:useLocalDpi xmlns:a14="http://schemas.microsoft.com/office/drawing/2010/main" val="0"/>
              </a:ext>
            </a:extLst>
          </a:blip>
          <a:srcRect l="1" r="49140" b="48702"/>
          <a:stretch/>
        </p:blipFill>
        <p:spPr>
          <a:xfrm>
            <a:off x="1933871" y="1262422"/>
            <a:ext cx="819646" cy="638831"/>
          </a:xfrm>
          <a:prstGeom prst="rect">
            <a:avLst/>
          </a:prstGeom>
          <a:solidFill>
            <a:schemeClr val="bg1"/>
          </a:solidFill>
          <a:ln>
            <a:solidFill>
              <a:schemeClr val="tx1"/>
            </a:solidFill>
          </a:ln>
        </p:spPr>
      </p:pic>
      <p:pic>
        <p:nvPicPr>
          <p:cNvPr id="18" name="Content Placeholder 3">
            <a:extLst>
              <a:ext uri="{FF2B5EF4-FFF2-40B4-BE49-F238E27FC236}">
                <a16:creationId xmlns:a16="http://schemas.microsoft.com/office/drawing/2014/main" id="{2F3E5F51-A8B0-A948-A089-2DBB92D084B2}"/>
              </a:ext>
            </a:extLst>
          </p:cNvPr>
          <p:cNvPicPr>
            <a:picLocks noChangeAspect="1"/>
          </p:cNvPicPr>
          <p:nvPr/>
        </p:nvPicPr>
        <p:blipFill rotWithShape="1">
          <a:blip r:embed="rId7">
            <a:extLst>
              <a:ext uri="{28A0092B-C50C-407E-A947-70E740481C1C}">
                <a14:useLocalDpi xmlns:a14="http://schemas.microsoft.com/office/drawing/2010/main" val="0"/>
              </a:ext>
            </a:extLst>
          </a:blip>
          <a:srcRect l="1" r="49140" b="48702"/>
          <a:stretch/>
        </p:blipFill>
        <p:spPr>
          <a:xfrm>
            <a:off x="2271747" y="1509900"/>
            <a:ext cx="819646" cy="638831"/>
          </a:xfrm>
          <a:prstGeom prst="rect">
            <a:avLst/>
          </a:prstGeom>
          <a:solidFill>
            <a:schemeClr val="bg1"/>
          </a:solidFill>
          <a:ln>
            <a:solidFill>
              <a:schemeClr val="tx1"/>
            </a:solidFill>
          </a:ln>
        </p:spPr>
      </p:pic>
      <p:pic>
        <p:nvPicPr>
          <p:cNvPr id="19" name="Content Placeholder 3">
            <a:extLst>
              <a:ext uri="{FF2B5EF4-FFF2-40B4-BE49-F238E27FC236}">
                <a16:creationId xmlns:a16="http://schemas.microsoft.com/office/drawing/2014/main" id="{DF9F8F13-6EE1-5843-88FE-C4547104B7C1}"/>
              </a:ext>
            </a:extLst>
          </p:cNvPr>
          <p:cNvPicPr>
            <a:picLocks noChangeAspect="1"/>
          </p:cNvPicPr>
          <p:nvPr/>
        </p:nvPicPr>
        <p:blipFill rotWithShape="1">
          <a:blip r:embed="rId7">
            <a:extLst>
              <a:ext uri="{28A0092B-C50C-407E-A947-70E740481C1C}">
                <a14:useLocalDpi xmlns:a14="http://schemas.microsoft.com/office/drawing/2010/main" val="0"/>
              </a:ext>
            </a:extLst>
          </a:blip>
          <a:srcRect l="1" r="49140" b="48702"/>
          <a:stretch/>
        </p:blipFill>
        <p:spPr>
          <a:xfrm>
            <a:off x="2609622" y="1802425"/>
            <a:ext cx="819646" cy="638831"/>
          </a:xfrm>
          <a:prstGeom prst="rect">
            <a:avLst/>
          </a:prstGeom>
          <a:solidFill>
            <a:schemeClr val="bg1"/>
          </a:solidFill>
          <a:ln>
            <a:solidFill>
              <a:schemeClr val="tx1"/>
            </a:solidFill>
          </a:ln>
        </p:spPr>
      </p:pic>
      <p:pic>
        <p:nvPicPr>
          <p:cNvPr id="21" name="Picture 20">
            <a:extLst>
              <a:ext uri="{FF2B5EF4-FFF2-40B4-BE49-F238E27FC236}">
                <a16:creationId xmlns:a16="http://schemas.microsoft.com/office/drawing/2014/main" id="{4F56C23A-EEF6-934C-A45C-136BF6E547E1}"/>
              </a:ext>
            </a:extLst>
          </p:cNvPr>
          <p:cNvPicPr>
            <a:picLocks noChangeAspect="1"/>
          </p:cNvPicPr>
          <p:nvPr/>
        </p:nvPicPr>
        <p:blipFill rotWithShape="1">
          <a:blip r:embed="rId3"/>
          <a:srcRect l="50346" t="50297" b="1"/>
          <a:stretch/>
        </p:blipFill>
        <p:spPr>
          <a:xfrm>
            <a:off x="3749537" y="1467512"/>
            <a:ext cx="766692" cy="593026"/>
          </a:xfrm>
          <a:prstGeom prst="rect">
            <a:avLst/>
          </a:prstGeom>
          <a:solidFill>
            <a:schemeClr val="bg1"/>
          </a:solidFill>
          <a:ln>
            <a:solidFill>
              <a:schemeClr val="tx1"/>
            </a:solidFill>
          </a:ln>
        </p:spPr>
      </p:pic>
      <p:pic>
        <p:nvPicPr>
          <p:cNvPr id="22" name="Picture 21">
            <a:extLst>
              <a:ext uri="{FF2B5EF4-FFF2-40B4-BE49-F238E27FC236}">
                <a16:creationId xmlns:a16="http://schemas.microsoft.com/office/drawing/2014/main" id="{8A48DB30-6792-9A49-988F-3EA5FC4C2EAF}"/>
              </a:ext>
            </a:extLst>
          </p:cNvPr>
          <p:cNvPicPr>
            <a:picLocks noChangeAspect="1"/>
          </p:cNvPicPr>
          <p:nvPr/>
        </p:nvPicPr>
        <p:blipFill rotWithShape="1">
          <a:blip r:embed="rId3"/>
          <a:srcRect l="50346" t="50297" b="1"/>
          <a:stretch/>
        </p:blipFill>
        <p:spPr>
          <a:xfrm>
            <a:off x="3961783" y="1817400"/>
            <a:ext cx="766692" cy="593026"/>
          </a:xfrm>
          <a:prstGeom prst="rect">
            <a:avLst/>
          </a:prstGeom>
          <a:solidFill>
            <a:schemeClr val="bg1"/>
          </a:solidFill>
          <a:ln>
            <a:solidFill>
              <a:schemeClr val="tx1"/>
            </a:solidFill>
          </a:ln>
        </p:spPr>
      </p:pic>
    </p:spTree>
    <p:extLst>
      <p:ext uri="{BB962C8B-B14F-4D97-AF65-F5344CB8AC3E}">
        <p14:creationId xmlns:p14="http://schemas.microsoft.com/office/powerpoint/2010/main" val="394476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dissolve">
                                      <p:cBhvr>
                                        <p:cTn id="29" dur="500"/>
                                        <p:tgtEl>
                                          <p:spTgt spid="5">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dissolve">
                                      <p:cBhvr>
                                        <p:cTn id="34" dur="500"/>
                                        <p:tgtEl>
                                          <p:spTgt spid="5">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dissolve">
                                      <p:cBhvr>
                                        <p:cTn id="39" dur="500"/>
                                        <p:tgtEl>
                                          <p:spTgt spid="13">
                                            <p:txEl>
                                              <p:pRg st="0" end="0"/>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13">
                                            <p:txEl>
                                              <p:pRg st="1" end="1"/>
                                            </p:txEl>
                                          </p:spTgt>
                                        </p:tgtEl>
                                        <p:attrNameLst>
                                          <p:attrName>style.visibility</p:attrName>
                                        </p:attrNameLst>
                                      </p:cBhvr>
                                      <p:to>
                                        <p:strVal val="visible"/>
                                      </p:to>
                                    </p:set>
                                    <p:animEffect transition="in" filter="dissolve">
                                      <p:cBhvr>
                                        <p:cTn id="42" dur="500"/>
                                        <p:tgtEl>
                                          <p:spTgt spid="13">
                                            <p:txEl>
                                              <p:pRg st="1" end="1"/>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dissolve">
                                      <p:cBhvr>
                                        <p:cTn id="45" dur="500"/>
                                        <p:tgtEl>
                                          <p:spTgt spid="8"/>
                                        </p:tgtEl>
                                      </p:cBhvr>
                                    </p:animEffect>
                                  </p:childTnLst>
                                </p:cTn>
                              </p:par>
                              <p:par>
                                <p:cTn id="46" presetID="9"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dissolve">
                                      <p:cBhvr>
                                        <p:cTn id="48" dur="500"/>
                                        <p:tgtEl>
                                          <p:spTgt spid="10"/>
                                        </p:tgtEl>
                                      </p:cBhvr>
                                    </p:animEffect>
                                  </p:childTnLst>
                                </p:cTn>
                              </p:par>
                              <p:par>
                                <p:cTn id="49" presetID="9" presetClass="entr" presetSubtype="0" fill="hold" nodeType="with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animEffect transition="in" filter="dissolve">
                                      <p:cBhvr>
                                        <p:cTn id="51" dur="500"/>
                                        <p:tgtEl>
                                          <p:spTgt spid="3">
                                            <p:txEl>
                                              <p:pRg st="1" end="1"/>
                                            </p:txEl>
                                          </p:spTgt>
                                        </p:tgtEl>
                                      </p:cBhvr>
                                    </p:animEffect>
                                  </p:childTnLst>
                                </p:cTn>
                              </p:par>
                              <p:par>
                                <p:cTn id="52" presetID="1" presetClass="entr" presetSubtype="0" fill="hold" grpId="0" nodeType="withEffect">
                                  <p:stCondLst>
                                    <p:cond delay="0"/>
                                  </p:stCondLst>
                                  <p:childTnLst>
                                    <p:set>
                                      <p:cBhvr>
                                        <p:cTn id="53" dur="1" fill="hold">
                                          <p:stCondLst>
                                            <p:cond delay="0"/>
                                          </p:stCondLst>
                                        </p:cTn>
                                        <p:tgtEl>
                                          <p:spTgt spid="13">
                                            <p:bg/>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3">
                                            <p:txEl>
                                              <p:pRg st="0" end="0"/>
                                            </p:txEl>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600" y="52289"/>
            <a:ext cx="6715040" cy="1215717"/>
          </a:xfrm>
          <a:prstGeom prst="rect">
            <a:avLst/>
          </a:prstGeom>
        </p:spPr>
        <p:txBody>
          <a:bodyPr wrap="square">
            <a:spAutoFit/>
          </a:bodyPr>
          <a:lstStyle/>
          <a:p>
            <a:pPr algn="ctr"/>
            <a:r>
              <a:rPr lang="en-US" sz="3200" b="1" dirty="0"/>
              <a:t>Prompt: </a:t>
            </a:r>
            <a:r>
              <a:rPr lang="en-US" sz="3200" dirty="0"/>
              <a:t>What do you notice in the visual text? Provide details.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3405" y="72609"/>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1205354"/>
            <a:ext cx="7924800" cy="4941969"/>
          </a:xfrm>
          <a:prstGeom prst="rect">
            <a:avLst/>
          </a:prstGeom>
        </p:spPr>
      </p:pic>
    </p:spTree>
    <p:extLst>
      <p:ext uri="{BB962C8B-B14F-4D97-AF65-F5344CB8AC3E}">
        <p14:creationId xmlns:p14="http://schemas.microsoft.com/office/powerpoint/2010/main" val="870925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2075017"/>
            <a:ext cx="4883783" cy="1245940"/>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solidFill>
                  <a:schemeClr val="tx1"/>
                </a:solidFill>
              </a:rPr>
              <a:t>What do you notice in the visual text? Provide details.</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692786"/>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6" name="Content Placeholder 1">
            <a:extLst>
              <a:ext uri="{FF2B5EF4-FFF2-40B4-BE49-F238E27FC236}">
                <a16:creationId xmlns:a16="http://schemas.microsoft.com/office/drawing/2014/main" id="{733A9FFB-31E5-0C4F-9903-B38D160930D6}"/>
              </a:ext>
            </a:extLst>
          </p:cNvPr>
          <p:cNvPicPr>
            <a:picLocks noChangeAspect="1"/>
          </p:cNvPicPr>
          <p:nvPr/>
        </p:nvPicPr>
        <p:blipFill>
          <a:blip r:embed="rId7">
            <a:extLst>
              <a:ext uri="{28A0092B-C50C-407E-A947-70E740481C1C}">
                <a14:useLocalDpi xmlns:a14="http://schemas.microsoft.com/office/drawing/2010/main" val="0"/>
              </a:ext>
            </a:extLst>
          </a:blip>
          <a:srcRect l="6139" t="13205" r="5286" b="31334"/>
          <a:stretch>
            <a:fillRect/>
          </a:stretch>
        </p:blipFill>
        <p:spPr>
          <a:xfrm>
            <a:off x="217664" y="2055003"/>
            <a:ext cx="4919113" cy="3986374"/>
          </a:xfrm>
          <a:prstGeom prst="rect">
            <a:avLst/>
          </a:prstGeom>
          <a:solidFill>
            <a:schemeClr val="bg1"/>
          </a:solidFill>
          <a:ln w="57150">
            <a:solidFill>
              <a:srgbClr val="00B050"/>
            </a:solidFill>
            <a:miter lim="800000"/>
            <a:headEnd/>
            <a:tailEnd/>
          </a:ln>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73666" y="1945818"/>
            <a:ext cx="3578167" cy="4095559"/>
          </a:xfrm>
          <a:prstGeom prst="rect">
            <a:avLst/>
          </a:prstGeom>
        </p:spPr>
      </p:pic>
    </p:spTree>
    <p:extLst>
      <p:ext uri="{BB962C8B-B14F-4D97-AF65-F5344CB8AC3E}">
        <p14:creationId xmlns:p14="http://schemas.microsoft.com/office/powerpoint/2010/main" val="117852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4294967295"/>
          </p:nvPr>
        </p:nvSpPr>
        <p:spPr>
          <a:xfrm>
            <a:off x="791395" y="1745313"/>
            <a:ext cx="7543800" cy="4147487"/>
          </a:xfrm>
        </p:spPr>
        <p:txBody>
          <a:bodyPr>
            <a:normAutofit fontScale="92500"/>
          </a:bodyPr>
          <a:lstStyle/>
          <a:p>
            <a:r>
              <a:rPr lang="en-US" sz="2600" b="1" dirty="0">
                <a:solidFill>
                  <a:schemeClr val="tx1"/>
                </a:solidFill>
              </a:rPr>
              <a:t>How did we meet today’s objective of using the Constructive Conversation Skill of CLARIFY?</a:t>
            </a:r>
          </a:p>
          <a:p>
            <a:endParaRPr lang="en-US"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your think time?</a:t>
            </a:r>
          </a:p>
          <a:p>
            <a:pPr lvl="2">
              <a:buFont typeface="Wingdings" pitchFamily="2" charset="2"/>
              <a:buChar char="§"/>
            </a:pPr>
            <a:r>
              <a:rPr lang="en-US" sz="2400" dirty="0">
                <a:solidFill>
                  <a:schemeClr val="tx1"/>
                </a:solidFill>
              </a:rPr>
              <a:t>Use the language of the skill</a:t>
            </a:r>
          </a:p>
          <a:p>
            <a:pPr marL="201168" lvl="1" indent="0">
              <a:buNone/>
            </a:pPr>
            <a:endParaRPr lang="en-US" sz="2400" b="1" dirty="0">
              <a:solidFill>
                <a:schemeClr val="tx1"/>
              </a:solidFill>
            </a:endParaRPr>
          </a:p>
          <a:p>
            <a:pPr marL="201168" lvl="1" indent="0">
              <a:buNone/>
            </a:pPr>
            <a:r>
              <a:rPr lang="en-US" sz="24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296" y="2763451"/>
            <a:ext cx="1850600" cy="1544521"/>
          </a:xfrm>
          <a:prstGeom prst="rect">
            <a:avLst/>
          </a:prstGeom>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2609" y="2786427"/>
            <a:ext cx="1833153" cy="1498567"/>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148441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a:br>
            <a:r>
              <a:rPr lang="en-US"/>
              <a:t>CLARIFY</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3</a:t>
            </a:r>
            <a:r>
              <a:rPr lang="en-US" sz="4800" baseline="30000" dirty="0">
                <a:solidFill>
                  <a:schemeClr val="tx1"/>
                </a:solidFill>
              </a:rPr>
              <a:t>rd</a:t>
            </a:r>
            <a:r>
              <a:rPr lang="en-US" sz="4800" dirty="0">
                <a:solidFill>
                  <a:schemeClr val="tx1"/>
                </a:solidFill>
              </a:rPr>
              <a:t> Grade</a:t>
            </a:r>
          </a:p>
          <a:p>
            <a:r>
              <a:rPr lang="en-US" sz="4800" dirty="0">
                <a:solidFill>
                  <a:schemeClr val="tx1"/>
                </a:solidFill>
              </a:rPr>
              <a:t>Lesson 5</a:t>
            </a:r>
          </a:p>
        </p:txBody>
      </p:sp>
    </p:spTree>
    <p:extLst>
      <p:ext uri="{BB962C8B-B14F-4D97-AF65-F5344CB8AC3E}">
        <p14:creationId xmlns:p14="http://schemas.microsoft.com/office/powerpoint/2010/main" val="784793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a:xfrm>
            <a:off x="822959" y="1845734"/>
            <a:ext cx="7813041" cy="4023360"/>
          </a:xfrm>
        </p:spPr>
        <p:txBody>
          <a:bodyPr>
            <a:normAutofit/>
          </a:bodyPr>
          <a:lstStyle/>
          <a:p>
            <a:pPr>
              <a:lnSpc>
                <a:spcPct val="150000"/>
              </a:lnSpc>
            </a:pPr>
            <a:r>
              <a:rPr lang="en-US" sz="2800" dirty="0">
                <a:solidFill>
                  <a:schemeClr val="tx1"/>
                </a:solidFill>
              </a:rPr>
              <a:t>Students will be able to revise a </a:t>
            </a:r>
            <a:r>
              <a:rPr lang="en-US" sz="2800" b="1" dirty="0">
                <a:solidFill>
                  <a:schemeClr val="tx1"/>
                </a:solidFill>
              </a:rPr>
              <a:t>Non-Model </a:t>
            </a:r>
            <a:r>
              <a:rPr lang="en-US" sz="2800" dirty="0">
                <a:solidFill>
                  <a:schemeClr val="tx1"/>
                </a:solidFill>
              </a:rPr>
              <a:t>Conversation for the Constructive Conversation Skill- CLARIFY in a whole group setting and with a triad. </a:t>
            </a:r>
          </a:p>
        </p:txBody>
      </p:sp>
      <p:pic>
        <p:nvPicPr>
          <p:cNvPr id="4" name="image21.png">
            <a:extLst>
              <a:ext uri="{FF2B5EF4-FFF2-40B4-BE49-F238E27FC236}">
                <a16:creationId xmlns:a16="http://schemas.microsoft.com/office/drawing/2014/main" id="{1676D893-AB92-B74A-AF63-AD073D0F6FD3}"/>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263689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CLARIFY</a:t>
            </a:r>
            <a:r>
              <a:rPr lang="en-US" sz="2800" dirty="0">
                <a:solidFill>
                  <a:schemeClr val="tx1"/>
                </a:solidFill>
              </a:rPr>
              <a:t>, by taking turns, sharing ideas and making ideas clearer with a partner based on a visual text.</a:t>
            </a:r>
          </a:p>
        </p:txBody>
      </p:sp>
      <p:pic>
        <p:nvPicPr>
          <p:cNvPr id="4" name="image21.png">
            <a:extLst>
              <a:ext uri="{FF2B5EF4-FFF2-40B4-BE49-F238E27FC236}">
                <a16:creationId xmlns:a16="http://schemas.microsoft.com/office/drawing/2014/main" id="{D831619E-E8D6-4A47-B758-BAA09E782D73}"/>
              </a:ext>
            </a:extLst>
          </p:cNvPr>
          <p:cNvPicPr/>
          <p:nvPr/>
        </p:nvPicPr>
        <p:blipFill>
          <a:blip r:embed="rId3"/>
          <a:srcRect/>
          <a:stretch>
            <a:fillRect/>
          </a:stretch>
        </p:blipFill>
        <p:spPr>
          <a:xfrm>
            <a:off x="5316953" y="286604"/>
            <a:ext cx="3004087" cy="1137750"/>
          </a:xfrm>
          <a:prstGeom prst="rect">
            <a:avLst/>
          </a:prstGeom>
          <a:ln/>
        </p:spPr>
      </p:pic>
    </p:spTree>
    <p:extLst>
      <p:ext uri="{BB962C8B-B14F-4D97-AF65-F5344CB8AC3E}">
        <p14:creationId xmlns:p14="http://schemas.microsoft.com/office/powerpoint/2010/main" val="129315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901" y="204300"/>
            <a:ext cx="4627300" cy="6039962"/>
          </a:xfrm>
          <a:prstGeom prst="rect">
            <a:avLst/>
          </a:prstGeom>
        </p:spPr>
      </p:pic>
      <p:sp>
        <p:nvSpPr>
          <p:cNvPr id="7" name="Rectangle 6"/>
          <p:cNvSpPr/>
          <p:nvPr/>
        </p:nvSpPr>
        <p:spPr>
          <a:xfrm>
            <a:off x="4710724" y="951524"/>
            <a:ext cx="1971430" cy="167444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37751" y="2811584"/>
            <a:ext cx="2034249" cy="157284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309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49FCFAD4-CDA1-3147-9350-92364C8EA1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168393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960" y="228208"/>
            <a:ext cx="8575040" cy="1450757"/>
          </a:xfrm>
        </p:spPr>
        <p:txBody>
          <a:bodyPr/>
          <a:lstStyle/>
          <a:p>
            <a:r>
              <a:rPr lang="en-US" b="1" dirty="0">
                <a:solidFill>
                  <a:schemeClr val="tx1"/>
                </a:solidFill>
              </a:rPr>
              <a:t>Hand Gesture and Phrase- CLARIFY</a:t>
            </a:r>
          </a:p>
        </p:txBody>
      </p:sp>
      <p:sp>
        <p:nvSpPr>
          <p:cNvPr id="3" name="TextBox 2"/>
          <p:cNvSpPr txBox="1"/>
          <p:nvPr/>
        </p:nvSpPr>
        <p:spPr>
          <a:xfrm>
            <a:off x="4188411" y="1600200"/>
            <a:ext cx="4747309" cy="1754326"/>
          </a:xfrm>
          <a:prstGeom prst="rect">
            <a:avLst/>
          </a:prstGeom>
          <a:noFill/>
        </p:spPr>
        <p:txBody>
          <a:bodyPr wrap="square" rtlCol="0">
            <a:spAutoFit/>
          </a:bodyPr>
          <a:lstStyle/>
          <a:p>
            <a:pPr algn="ctr"/>
            <a:r>
              <a:rPr lang="en-US" sz="5400" b="1" dirty="0">
                <a:cs typeface="Arial"/>
              </a:rPr>
              <a:t>Making Our Ideas Clearer</a:t>
            </a:r>
          </a:p>
        </p:txBody>
      </p:sp>
      <p:pic>
        <p:nvPicPr>
          <p:cNvPr id="5" name="Picture 4" descr="Screen Shot 2016-03-16 at 2.54.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1126832" y="3503475"/>
            <a:ext cx="3174999" cy="7047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icture 2015-08-03 at 3.53.56 PM.png">
            <a:extLst>
              <a:ext uri="{FF2B5EF4-FFF2-40B4-BE49-F238E27FC236}">
                <a16:creationId xmlns:a16="http://schemas.microsoft.com/office/drawing/2014/main" id="{4A093608-B29F-9F41-9CD7-EE741D7315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4013" y="3325675"/>
            <a:ext cx="3184954" cy="2785950"/>
          </a:xfrm>
          <a:prstGeom prst="rect">
            <a:avLst/>
          </a:prstGeom>
        </p:spPr>
      </p:pic>
    </p:spTree>
    <p:extLst>
      <p:ext uri="{BB962C8B-B14F-4D97-AF65-F5344CB8AC3E}">
        <p14:creationId xmlns:p14="http://schemas.microsoft.com/office/powerpoint/2010/main" val="108160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50900" y="211138"/>
            <a:ext cx="7543800" cy="855662"/>
          </a:xfrm>
        </p:spPr>
        <p:txBody>
          <a:bodyPr/>
          <a:lstStyle/>
          <a:p>
            <a:pPr algn="ctr"/>
            <a:r>
              <a:rPr lang="en-US" b="1" dirty="0">
                <a:solidFill>
                  <a:schemeClr val="tx1"/>
                </a:solidFill>
              </a:rPr>
              <a:t>Prompt and Response Starters</a:t>
            </a:r>
          </a:p>
        </p:txBody>
      </p:sp>
      <p:sp>
        <p:nvSpPr>
          <p:cNvPr id="3" name="Content Placeholder 2"/>
          <p:cNvSpPr>
            <a:spLocks noGrp="1"/>
          </p:cNvSpPr>
          <p:nvPr>
            <p:ph idx="4294967295"/>
          </p:nvPr>
        </p:nvSpPr>
        <p:spPr>
          <a:xfrm>
            <a:off x="431800" y="1168400"/>
            <a:ext cx="4140200" cy="4876800"/>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n-US" sz="3500" b="1" dirty="0">
                <a:latin typeface="Calibri"/>
                <a:cs typeface="Calibri"/>
              </a:rPr>
              <a:t>Prompt Starters: </a:t>
            </a:r>
            <a:r>
              <a:rPr lang="en-US" sz="3500" dirty="0">
                <a:latin typeface="Calibri"/>
                <a:cs typeface="Calibri"/>
              </a:rPr>
              <a:t>	</a:t>
            </a:r>
          </a:p>
          <a:p>
            <a:r>
              <a:rPr lang="en-US" sz="2800" dirty="0">
                <a:latin typeface="Calibri"/>
                <a:cs typeface="Calibri"/>
              </a:rPr>
              <a:t>What do you notice?</a:t>
            </a:r>
          </a:p>
          <a:p>
            <a:endParaRPr lang="en-US" sz="2800" dirty="0">
              <a:latin typeface="Calibri"/>
              <a:cs typeface="Calibri"/>
            </a:endParaRPr>
          </a:p>
          <a:p>
            <a:r>
              <a:rPr lang="en-US" sz="2800" dirty="0">
                <a:latin typeface="Calibri"/>
                <a:cs typeface="Calibri"/>
              </a:rPr>
              <a:t>What other details can you add?</a:t>
            </a:r>
          </a:p>
          <a:p>
            <a:endParaRPr lang="en-US" sz="2800" dirty="0">
              <a:latin typeface="Calibri"/>
              <a:cs typeface="Calibri"/>
            </a:endParaRPr>
          </a:p>
          <a:p>
            <a:r>
              <a:rPr lang="en-US" sz="2800" dirty="0">
                <a:latin typeface="Calibri"/>
                <a:cs typeface="Calibri"/>
              </a:rPr>
              <a:t>What else do you notice?</a:t>
            </a:r>
          </a:p>
          <a:p>
            <a:endParaRPr lang="en-US" sz="2800" dirty="0">
              <a:latin typeface="Calibri"/>
              <a:cs typeface="Calibri"/>
            </a:endParaRPr>
          </a:p>
          <a:p>
            <a:r>
              <a:rPr lang="en-US" sz="2800" dirty="0">
                <a:latin typeface="Calibri"/>
                <a:cs typeface="Calibri"/>
              </a:rPr>
              <a:t>Tell me more about…</a:t>
            </a:r>
          </a:p>
          <a:p>
            <a:pPr marL="0" indent="0">
              <a:buNone/>
            </a:pPr>
            <a:r>
              <a:rPr lang="en-US" sz="3600" dirty="0">
                <a:latin typeface="Calibri"/>
                <a:cs typeface="Calibri"/>
              </a:rPr>
              <a:t>	</a:t>
            </a:r>
          </a:p>
        </p:txBody>
      </p:sp>
      <p:sp>
        <p:nvSpPr>
          <p:cNvPr id="5" name="Content Placeholder 2"/>
          <p:cNvSpPr txBox="1">
            <a:spLocks/>
          </p:cNvSpPr>
          <p:nvPr/>
        </p:nvSpPr>
        <p:spPr>
          <a:xfrm>
            <a:off x="4749800" y="1168400"/>
            <a:ext cx="3962400" cy="48768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3500" b="1" dirty="0">
                <a:latin typeface="Calibri"/>
                <a:cs typeface="Calibri"/>
              </a:rPr>
              <a:t>Response Starters: </a:t>
            </a:r>
            <a:endParaRPr lang="en-US" sz="3500" dirty="0">
              <a:latin typeface="Calibri"/>
              <a:cs typeface="Calibri"/>
            </a:endParaRPr>
          </a:p>
          <a:p>
            <a:r>
              <a:rPr lang="en-US" sz="2800" dirty="0">
                <a:latin typeface="Calibri"/>
                <a:cs typeface="Calibri"/>
              </a:rPr>
              <a:t>I notice that…</a:t>
            </a:r>
          </a:p>
          <a:p>
            <a:endParaRPr lang="en-US" sz="2800" dirty="0">
              <a:latin typeface="Calibri"/>
              <a:cs typeface="Calibri"/>
            </a:endParaRPr>
          </a:p>
          <a:p>
            <a:r>
              <a:rPr lang="en-US" sz="2800" dirty="0">
                <a:latin typeface="Calibri"/>
                <a:cs typeface="Calibri"/>
              </a:rPr>
              <a:t>Another detail I notice…</a:t>
            </a:r>
          </a:p>
          <a:p>
            <a:endParaRPr lang="en-US" sz="2800" dirty="0">
              <a:latin typeface="Calibri"/>
              <a:cs typeface="Calibri"/>
            </a:endParaRPr>
          </a:p>
          <a:p>
            <a:endParaRPr lang="en-US" sz="2800" dirty="0">
              <a:latin typeface="Calibri"/>
              <a:cs typeface="Calibri"/>
            </a:endParaRPr>
          </a:p>
          <a:p>
            <a:r>
              <a:rPr lang="en-US" sz="2800" dirty="0">
                <a:latin typeface="Calibri"/>
                <a:cs typeface="Calibri"/>
              </a:rPr>
              <a:t>I also notice…</a:t>
            </a:r>
          </a:p>
          <a:p>
            <a:endParaRPr lang="en-US" sz="2800" dirty="0">
              <a:latin typeface="Calibri"/>
              <a:cs typeface="Calibri"/>
            </a:endParaRPr>
          </a:p>
          <a:p>
            <a:r>
              <a:rPr lang="en-US" sz="2800" dirty="0">
                <a:latin typeface="Calibri"/>
                <a:cs typeface="Calibri"/>
              </a:rPr>
              <a:t>I would like to add,…</a:t>
            </a:r>
          </a:p>
        </p:txBody>
      </p:sp>
    </p:spTree>
    <p:extLst>
      <p:ext uri="{BB962C8B-B14F-4D97-AF65-F5344CB8AC3E}">
        <p14:creationId xmlns:p14="http://schemas.microsoft.com/office/powerpoint/2010/main" val="1183540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1"/>
          <p:cNvPicPr>
            <a:picLocks noGrp="1" noChangeAspect="1"/>
          </p:cNvPicPr>
          <p:nvPr>
            <p:ph idx="4294967295"/>
          </p:nvPr>
        </p:nvPicPr>
        <p:blipFill>
          <a:blip r:embed="rId2">
            <a:extLst>
              <a:ext uri="{28A0092B-C50C-407E-A947-70E740481C1C}">
                <a14:useLocalDpi xmlns:a14="http://schemas.microsoft.com/office/drawing/2010/main" val="0"/>
              </a:ext>
            </a:extLst>
          </a:blip>
          <a:srcRect l="6139" t="13205" r="5286" b="31334"/>
          <a:stretch>
            <a:fillRect/>
          </a:stretch>
        </p:blipFill>
        <p:spPr>
          <a:xfrm>
            <a:off x="1381125" y="654050"/>
            <a:ext cx="6848475" cy="5549900"/>
          </a:xfrm>
          <a:ln w="57150">
            <a:solidFill>
              <a:srgbClr val="00B050"/>
            </a:solidFill>
            <a:miter lim="800000"/>
            <a:headEnd/>
            <a:tailEnd/>
          </a:ln>
        </p:spPr>
      </p:pic>
    </p:spTree>
    <p:extLst>
      <p:ext uri="{BB962C8B-B14F-4D97-AF65-F5344CB8AC3E}">
        <p14:creationId xmlns:p14="http://schemas.microsoft.com/office/powerpoint/2010/main" val="1830588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302710" y="3126793"/>
            <a:ext cx="2369262" cy="3185487"/>
          </a:xfrm>
          <a:prstGeom prst="rect">
            <a:avLst/>
          </a:prstGeom>
        </p:spPr>
        <p:txBody>
          <a:bodyPr wrap="square">
            <a:spAutoFit/>
          </a:bodyPr>
          <a:lstStyle/>
          <a:p>
            <a:r>
              <a:rPr lang="en-US" sz="3200" b="1" dirty="0"/>
              <a:t>Prompt: </a:t>
            </a:r>
          </a:p>
          <a:p>
            <a:r>
              <a:rPr lang="en-US" sz="3200" dirty="0"/>
              <a:t>What do you notice in the visual text? Provide details.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76"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1299" y="898161"/>
            <a:ext cx="5849653" cy="5214540"/>
          </a:xfrm>
          <a:prstGeom prst="rect">
            <a:avLst/>
          </a:prstGeom>
        </p:spPr>
      </p:pic>
    </p:spTree>
    <p:extLst>
      <p:ext uri="{BB962C8B-B14F-4D97-AF65-F5344CB8AC3E}">
        <p14:creationId xmlns:p14="http://schemas.microsoft.com/office/powerpoint/2010/main" val="1957834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0260" y="1005866"/>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67" y="211386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7626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7630" y="1129727"/>
            <a:ext cx="5263220" cy="5147312"/>
          </a:xfrm>
          <a:prstGeom prst="rect">
            <a:avLst/>
          </a:prstGeom>
        </p:spPr>
      </p:pic>
      <p:pic>
        <p:nvPicPr>
          <p:cNvPr id="10" name="MODEL CLARIFY 3RD GR.">
            <a:hlinkClick r:id="" action="ppaction://media"/>
            <a:extLst>
              <a:ext uri="{FF2B5EF4-FFF2-40B4-BE49-F238E27FC236}">
                <a16:creationId xmlns:a16="http://schemas.microsoft.com/office/drawing/2014/main" id="{57EB7AEF-FC93-2A4C-929F-ED399686B2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77331" y="113727"/>
            <a:ext cx="812800" cy="812800"/>
          </a:xfrm>
          <a:prstGeom prst="rect">
            <a:avLst/>
          </a:prstGeom>
          <a:ln w="38100">
            <a:solidFill>
              <a:schemeClr val="accent1"/>
            </a:solidFill>
          </a:ln>
        </p:spPr>
      </p:pic>
    </p:spTree>
    <p:extLst>
      <p:ext uri="{BB962C8B-B14F-4D97-AF65-F5344CB8AC3E}">
        <p14:creationId xmlns:p14="http://schemas.microsoft.com/office/powerpoint/2010/main" val="23571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60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864270"/>
            <a:ext cx="3392116" cy="5847755"/>
          </a:xfrm>
          <a:prstGeom prst="rect">
            <a:avLst/>
          </a:prstGeom>
          <a:noFill/>
        </p:spPr>
        <p:txBody>
          <a:bodyPr wrap="square" rtlCol="0">
            <a:spAutoFit/>
          </a:bodyPr>
          <a:lstStyle/>
          <a:p>
            <a:r>
              <a:rPr lang="en-US" sz="1700" b="1" dirty="0"/>
              <a:t>Partner A: </a:t>
            </a:r>
            <a:r>
              <a:rPr lang="en-US" sz="1700" dirty="0"/>
              <a:t>I notice a young woman picking up lots of feathers and putting them in her pocket.  What do you notice?</a:t>
            </a:r>
          </a:p>
          <a:p>
            <a:endParaRPr lang="en-US" sz="1700" dirty="0"/>
          </a:p>
          <a:p>
            <a:r>
              <a:rPr lang="en-US" sz="1700" b="1" dirty="0"/>
              <a:t>Partner A:  </a:t>
            </a:r>
            <a:r>
              <a:rPr lang="en-US" sz="1700" dirty="0"/>
              <a:t>I also notice a man and a boy.  Their mouths are open and they are looking at the woman.  They look like they are smiling.  What other details do you notice in the visual text?</a:t>
            </a:r>
          </a:p>
          <a:p>
            <a:endParaRPr lang="en-US" sz="1700" b="1" dirty="0"/>
          </a:p>
          <a:p>
            <a:r>
              <a:rPr lang="en-US" sz="1700" b="1" dirty="0"/>
              <a:t>Partner A: </a:t>
            </a:r>
            <a:r>
              <a:rPr lang="en-US" sz="1700" dirty="0"/>
              <a:t>I would like to add that people standing in the doorway are looking at the woman standing in the middle of the an alley.  Tell me more about what you notice.</a:t>
            </a:r>
          </a:p>
          <a:p>
            <a:r>
              <a:rPr lang="en-US" sz="1700" b="1" dirty="0"/>
              <a:t>Partner A: </a:t>
            </a:r>
            <a:r>
              <a:rPr lang="en-US" sz="1700" dirty="0"/>
              <a:t>Another detail I notice is the dog trying to catch the feathers.  Tell me more about the chicken and the feathers. </a:t>
            </a:r>
          </a:p>
        </p:txBody>
      </p:sp>
      <p:sp>
        <p:nvSpPr>
          <p:cNvPr id="5" name="TextBox 4"/>
          <p:cNvSpPr txBox="1"/>
          <p:nvPr/>
        </p:nvSpPr>
        <p:spPr>
          <a:xfrm>
            <a:off x="4591715" y="851744"/>
            <a:ext cx="3619308" cy="5586145"/>
          </a:xfrm>
          <a:prstGeom prst="rect">
            <a:avLst/>
          </a:prstGeom>
          <a:noFill/>
        </p:spPr>
        <p:txBody>
          <a:bodyPr wrap="square" rtlCol="0">
            <a:spAutoFit/>
          </a:bodyPr>
          <a:lstStyle/>
          <a:p>
            <a:r>
              <a:rPr lang="en-US" sz="1700" b="1" dirty="0"/>
              <a:t>Partner B:  </a:t>
            </a:r>
            <a:r>
              <a:rPr lang="en-US" sz="1700" dirty="0"/>
              <a:t>I notice a dog standing on its back legs jumping at the feathers in the air in front of the bakery.  What else do you notice?</a:t>
            </a:r>
          </a:p>
          <a:p>
            <a:endParaRPr lang="en-US" sz="1700" b="1" dirty="0"/>
          </a:p>
          <a:p>
            <a:r>
              <a:rPr lang="en-US" sz="1700" b="1" dirty="0"/>
              <a:t>Partner B: </a:t>
            </a:r>
            <a:r>
              <a:rPr lang="en-US" sz="1700" dirty="0"/>
              <a:t>Another detail I notice is that there are feathers in the air and all over the ground.  What other details can you add?</a:t>
            </a:r>
          </a:p>
          <a:p>
            <a:endParaRPr lang="en-US" sz="1700" dirty="0"/>
          </a:p>
          <a:p>
            <a:endParaRPr lang="en-US" sz="1700" dirty="0"/>
          </a:p>
          <a:p>
            <a:endParaRPr lang="en-US" sz="1700" dirty="0"/>
          </a:p>
          <a:p>
            <a:r>
              <a:rPr lang="en-US" sz="1700" b="1" dirty="0"/>
              <a:t>Partner B: </a:t>
            </a:r>
            <a:r>
              <a:rPr lang="en-US" sz="1700" dirty="0"/>
              <a:t>I also notice the chicken is sitting on the feathers.  The feathers are not the same as the chicken’s feathers.  What other details can you add?</a:t>
            </a:r>
          </a:p>
          <a:p>
            <a:endParaRPr lang="en-US" sz="1700" dirty="0"/>
          </a:p>
          <a:p>
            <a:r>
              <a:rPr lang="en-US" sz="1700" b="1" dirty="0"/>
              <a:t>Partner B</a:t>
            </a:r>
            <a:r>
              <a:rPr lang="en-US" sz="1700" dirty="0"/>
              <a:t>: I notice the yellow chicken is sitting on a pile of white feathers on the barrel. </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 y="446696"/>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7281" y="672164"/>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565699" y="-440031"/>
            <a:ext cx="8229600" cy="1001712"/>
          </a:xfrm>
        </p:spPr>
        <p:txBody>
          <a:bodyPr>
            <a:normAutofit/>
          </a:bodyPr>
          <a:lstStyle/>
          <a:p>
            <a:pPr algn="ctr"/>
            <a:r>
              <a:rPr lang="en-US" sz="2800" b="1" u="sng" dirty="0">
                <a:solidFill>
                  <a:schemeClr val="tx1"/>
                </a:solidFill>
              </a:rPr>
              <a:t>What make this a model conversation?</a:t>
            </a:r>
            <a:endParaRPr lang="en-US" sz="2800" b="1" dirty="0"/>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7281" y="1950514"/>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7281" y="3782806"/>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6233" y="5320803"/>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 y="1848104"/>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 y="3557338"/>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 y="5258505"/>
            <a:ext cx="1199599" cy="1048469"/>
          </a:xfrm>
          <a:prstGeom prst="rect">
            <a:avLst/>
          </a:prstGeom>
        </p:spPr>
      </p:pic>
    </p:spTree>
    <p:extLst>
      <p:ext uri="{BB962C8B-B14F-4D97-AF65-F5344CB8AC3E}">
        <p14:creationId xmlns:p14="http://schemas.microsoft.com/office/powerpoint/2010/main" val="94455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864270"/>
            <a:ext cx="3392116" cy="5847755"/>
          </a:xfrm>
          <a:prstGeom prst="rect">
            <a:avLst/>
          </a:prstGeom>
          <a:noFill/>
        </p:spPr>
        <p:txBody>
          <a:bodyPr wrap="square" rtlCol="0">
            <a:spAutoFit/>
          </a:bodyPr>
          <a:lstStyle/>
          <a:p>
            <a:r>
              <a:rPr lang="en-US" sz="1700" b="1" dirty="0"/>
              <a:t>Partner A: </a:t>
            </a:r>
            <a:r>
              <a:rPr lang="en-US" sz="1700" dirty="0"/>
              <a:t>I notice a young woman picking up lots of feathers and putting them in her pocket.  What do you notice?</a:t>
            </a:r>
          </a:p>
          <a:p>
            <a:endParaRPr lang="en-US" sz="1700" dirty="0"/>
          </a:p>
          <a:p>
            <a:r>
              <a:rPr lang="en-US" sz="1700" b="1" dirty="0"/>
              <a:t>Partner A:  </a:t>
            </a:r>
            <a:r>
              <a:rPr lang="en-US" sz="1700" dirty="0"/>
              <a:t>I also notice a man and a boy.  Their mouths are open and they are looking at the woman.  They look like they are smiling.  What other details do you notice in the visual text?</a:t>
            </a:r>
          </a:p>
          <a:p>
            <a:endParaRPr lang="en-US" sz="1700" b="1" dirty="0"/>
          </a:p>
          <a:p>
            <a:r>
              <a:rPr lang="en-US" sz="1700" b="1" dirty="0"/>
              <a:t>Partner A: </a:t>
            </a:r>
            <a:r>
              <a:rPr lang="en-US" sz="1700" dirty="0"/>
              <a:t>I would like to add that people standing in the doorway are looking at the woman standing in the middle of the an alley.  Tell me more about what you notice.</a:t>
            </a:r>
          </a:p>
          <a:p>
            <a:r>
              <a:rPr lang="en-US" sz="1700" b="1" dirty="0"/>
              <a:t>Partner A: </a:t>
            </a:r>
            <a:r>
              <a:rPr lang="en-US" sz="1700" dirty="0"/>
              <a:t>Another detail I notice is the dog trying to catch the feathers.  Tell me more about the chicken and the feathers. </a:t>
            </a:r>
          </a:p>
        </p:txBody>
      </p:sp>
      <p:sp>
        <p:nvSpPr>
          <p:cNvPr id="5" name="TextBox 4"/>
          <p:cNvSpPr txBox="1"/>
          <p:nvPr/>
        </p:nvSpPr>
        <p:spPr>
          <a:xfrm>
            <a:off x="4591715" y="851744"/>
            <a:ext cx="3619308" cy="5586145"/>
          </a:xfrm>
          <a:prstGeom prst="rect">
            <a:avLst/>
          </a:prstGeom>
          <a:noFill/>
        </p:spPr>
        <p:txBody>
          <a:bodyPr wrap="square" rtlCol="0">
            <a:spAutoFit/>
          </a:bodyPr>
          <a:lstStyle/>
          <a:p>
            <a:r>
              <a:rPr lang="en-US" sz="1700" b="1" dirty="0"/>
              <a:t>Partner B:  </a:t>
            </a:r>
            <a:r>
              <a:rPr lang="en-US" sz="1700" dirty="0"/>
              <a:t>I notice a dog standing on its back legs jumping at the feathers in the air in front of the bakery.  What else do you notice?</a:t>
            </a:r>
          </a:p>
          <a:p>
            <a:endParaRPr lang="en-US" sz="1700" b="1" dirty="0"/>
          </a:p>
          <a:p>
            <a:r>
              <a:rPr lang="en-US" sz="1700" b="1" dirty="0"/>
              <a:t>Partner B: </a:t>
            </a:r>
            <a:r>
              <a:rPr lang="en-US" sz="1700" dirty="0"/>
              <a:t>Another detail I notice is that there are feathers in the air and all over the ground.  What other details can you add?</a:t>
            </a:r>
          </a:p>
          <a:p>
            <a:endParaRPr lang="en-US" sz="1700" dirty="0"/>
          </a:p>
          <a:p>
            <a:endParaRPr lang="en-US" sz="1700" dirty="0"/>
          </a:p>
          <a:p>
            <a:endParaRPr lang="en-US" sz="1700" dirty="0"/>
          </a:p>
          <a:p>
            <a:r>
              <a:rPr lang="en-US" sz="1700" b="1" dirty="0"/>
              <a:t>Partner B: </a:t>
            </a:r>
            <a:r>
              <a:rPr lang="en-US" sz="1700" dirty="0"/>
              <a:t>I also notice the chicken is sitting on the feathers.  The feathers are not the same as the chicken’s feathers.  What other details can you add?</a:t>
            </a:r>
          </a:p>
          <a:p>
            <a:endParaRPr lang="en-US" sz="1700" dirty="0"/>
          </a:p>
          <a:p>
            <a:r>
              <a:rPr lang="en-US" sz="1700" b="1" dirty="0"/>
              <a:t>Partner B</a:t>
            </a:r>
            <a:r>
              <a:rPr lang="en-US" sz="1700" dirty="0"/>
              <a:t>: I notice the yellow chicken is sitting on a pile of white feathers on the barrel. </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 y="446696"/>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7281" y="672164"/>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629800" y="-489016"/>
            <a:ext cx="8229600" cy="1001712"/>
          </a:xfrm>
        </p:spPr>
        <p:txBody>
          <a:bodyPr>
            <a:normAutofit/>
          </a:bodyPr>
          <a:lstStyle/>
          <a:p>
            <a:pPr algn="ctr"/>
            <a:r>
              <a:rPr lang="en-US" sz="2800" b="1" u="sng" dirty="0">
                <a:solidFill>
                  <a:schemeClr val="tx1"/>
                </a:solidFill>
              </a:rPr>
              <a:t>Understanding the Skill of CREATE and CLARIFY</a:t>
            </a:r>
            <a:endParaRPr lang="en-US" sz="2800" b="1" dirty="0"/>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7281" y="1950514"/>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7281" y="3782806"/>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6233" y="5320803"/>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 y="1848104"/>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 y="3557338"/>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7" y="5258505"/>
            <a:ext cx="1199599" cy="1048469"/>
          </a:xfrm>
          <a:prstGeom prst="rect">
            <a:avLst/>
          </a:prstGeom>
        </p:spPr>
      </p:pic>
      <p:cxnSp>
        <p:nvCxnSpPr>
          <p:cNvPr id="15" name="Straight Connector 14"/>
          <p:cNvCxnSpPr/>
          <p:nvPr/>
        </p:nvCxnSpPr>
        <p:spPr>
          <a:xfrm>
            <a:off x="2235200" y="1192175"/>
            <a:ext cx="838200" cy="0"/>
          </a:xfrm>
          <a:prstGeom prst="line">
            <a:avLst/>
          </a:prstGeom>
          <a:ln w="76200" cmpd="sng">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242371" y="1183600"/>
            <a:ext cx="803486" cy="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1174199" y="1436186"/>
            <a:ext cx="3132915" cy="1520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174199" y="1934508"/>
            <a:ext cx="803486" cy="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cxnSpLocks/>
          </p:cNvCxnSpPr>
          <p:nvPr/>
        </p:nvCxnSpPr>
        <p:spPr>
          <a:xfrm>
            <a:off x="3644114" y="1698096"/>
            <a:ext cx="738228" cy="0"/>
          </a:xfrm>
          <a:prstGeom prst="line">
            <a:avLst/>
          </a:prstGeom>
          <a:ln w="76200" cmpd="sng">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560785" y="1132800"/>
            <a:ext cx="838200" cy="0"/>
          </a:xfrm>
          <a:prstGeom prst="line">
            <a:avLst/>
          </a:prstGeom>
          <a:ln w="76200" cmpd="sng">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4744600" y="1451386"/>
            <a:ext cx="3132915" cy="1520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7270221" y="1626089"/>
            <a:ext cx="803486" cy="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284362" y="2708800"/>
            <a:ext cx="2510538" cy="0"/>
          </a:xfrm>
          <a:prstGeom prst="line">
            <a:avLst/>
          </a:prstGeom>
          <a:ln w="76200" cmpd="sng">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2278743" y="2460171"/>
            <a:ext cx="1193800" cy="15200"/>
          </a:xfrm>
          <a:prstGeom prst="line">
            <a:avLst/>
          </a:prstGeom>
          <a:ln w="76200" cmpd="sng">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2398542" y="2708800"/>
            <a:ext cx="1427544" cy="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1263913" y="2993737"/>
            <a:ext cx="3043201" cy="5514"/>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1263913" y="3228104"/>
            <a:ext cx="3043201" cy="518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2112671" y="3479800"/>
            <a:ext cx="1933186" cy="5514"/>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1226756" y="3757662"/>
            <a:ext cx="2650130" cy="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4914626" y="2993737"/>
            <a:ext cx="2650130" cy="0"/>
          </a:xfrm>
          <a:prstGeom prst="line">
            <a:avLst/>
          </a:prstGeom>
          <a:ln w="76200" cmpd="sng">
            <a:solidFill>
              <a:srgbClr val="00B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980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1"/>
          <p:cNvPicPr>
            <a:picLocks noGrp="1" noChangeAspect="1"/>
          </p:cNvPicPr>
          <p:nvPr>
            <p:ph idx="4294967295"/>
          </p:nvPr>
        </p:nvPicPr>
        <p:blipFill>
          <a:blip r:embed="rId2">
            <a:extLst>
              <a:ext uri="{28A0092B-C50C-407E-A947-70E740481C1C}">
                <a14:useLocalDpi xmlns:a14="http://schemas.microsoft.com/office/drawing/2010/main" val="0"/>
              </a:ext>
            </a:extLst>
          </a:blip>
          <a:srcRect l="6139" t="13205" r="5286" b="31334"/>
          <a:stretch>
            <a:fillRect/>
          </a:stretch>
        </p:blipFill>
        <p:spPr>
          <a:xfrm>
            <a:off x="1381125" y="654050"/>
            <a:ext cx="6848475" cy="5549900"/>
          </a:xfrm>
          <a:ln w="57150">
            <a:solidFill>
              <a:srgbClr val="00B050"/>
            </a:solidFill>
            <a:miter lim="800000"/>
            <a:headEnd/>
            <a:tailEnd/>
          </a:ln>
        </p:spPr>
      </p:pic>
    </p:spTree>
    <p:extLst>
      <p:ext uri="{BB962C8B-B14F-4D97-AF65-F5344CB8AC3E}">
        <p14:creationId xmlns:p14="http://schemas.microsoft.com/office/powerpoint/2010/main" val="526123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305492" y="300264"/>
            <a:ext cx="1538061" cy="2168616"/>
          </a:xfrm>
          <a:prstGeom prst="rect">
            <a:avLst/>
          </a:prstGeom>
          <a:ln w="12700" cap="sq">
            <a:solidFill>
              <a:srgbClr val="000000"/>
            </a:solidFill>
            <a:prstDash val="solid"/>
            <a:miter lim="800000"/>
          </a:ln>
          <a:effectLst>
            <a:glow rad="152400">
              <a:schemeClr val="accent1">
                <a:lumMod val="40000"/>
                <a:lumOff val="60000"/>
                <a:alpha val="40000"/>
              </a:schemeClr>
            </a:glow>
            <a:outerShdw blurRad="50800" dist="38100" dir="2700000" algn="tl" rotWithShape="0">
              <a:srgbClr val="000000">
                <a:alpha val="43000"/>
              </a:srgbClr>
            </a:outerShdw>
          </a:effectLst>
        </p:spPr>
      </p:pic>
      <p:sp>
        <p:nvSpPr>
          <p:cNvPr id="7" name="TextBox 6"/>
          <p:cNvSpPr txBox="1">
            <a:spLocks noChangeArrowheads="1"/>
          </p:cNvSpPr>
          <p:nvPr/>
        </p:nvSpPr>
        <p:spPr bwMode="auto">
          <a:xfrm>
            <a:off x="496888" y="392113"/>
            <a:ext cx="6910387" cy="463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r>
              <a:rPr lang="en-US" sz="3700" b="1">
                <a:latin typeface="Avenir Black" charset="0"/>
                <a:cs typeface="Avenir Black" charset="0"/>
              </a:rPr>
              <a:t>Conversation Norms Poster</a:t>
            </a:r>
          </a:p>
          <a:p>
            <a:r>
              <a:rPr lang="en-US" sz="3600" b="1">
                <a:latin typeface="Avenir Book" charset="0"/>
                <a:cs typeface="Avenir Book" charset="0"/>
              </a:rPr>
              <a:t> </a:t>
            </a:r>
            <a:endParaRPr lang="en-US" sz="3600">
              <a:latin typeface="Avenir Book" charset="0"/>
              <a:cs typeface="Avenir Book" charset="0"/>
            </a:endParaRPr>
          </a:p>
          <a:p>
            <a:pPr lvl="1">
              <a:buFont typeface="Arial" charset="0"/>
              <a:buChar char="•"/>
            </a:pPr>
            <a:r>
              <a:rPr lang="en-US" sz="3400">
                <a:latin typeface="Avenir Book" charset="0"/>
                <a:cs typeface="Avenir Book" charset="0"/>
              </a:rPr>
              <a:t>Use your think time</a:t>
            </a:r>
          </a:p>
          <a:p>
            <a:pPr lvl="1">
              <a:buFont typeface="Arial" charset="0"/>
              <a:buChar char="•"/>
            </a:pPr>
            <a:r>
              <a:rPr lang="en-US" sz="3400">
                <a:latin typeface="Avenir Book" charset="0"/>
                <a:cs typeface="Avenir Book" charset="0"/>
              </a:rPr>
              <a:t>Use the language of the skill</a:t>
            </a:r>
          </a:p>
          <a:p>
            <a:pPr lvl="1">
              <a:buFont typeface="Arial" charset="0"/>
              <a:buChar char="•"/>
            </a:pPr>
            <a:r>
              <a:rPr lang="en-US" sz="3400">
                <a:latin typeface="Avenir Book" charset="0"/>
                <a:cs typeface="Avenir Book" charset="0"/>
              </a:rPr>
              <a:t>Use your conversation voice</a:t>
            </a:r>
          </a:p>
          <a:p>
            <a:pPr lvl="1">
              <a:buFont typeface="Arial" charset="0"/>
              <a:buChar char="•"/>
            </a:pPr>
            <a:r>
              <a:rPr lang="en-US" sz="3400">
                <a:latin typeface="Avenir Book" charset="0"/>
                <a:cs typeface="Avenir Book" charset="0"/>
              </a:rPr>
              <a:t>Listen respectfully</a:t>
            </a:r>
          </a:p>
          <a:p>
            <a:pPr lvl="1">
              <a:buFont typeface="Arial" charset="0"/>
              <a:buChar char="•"/>
            </a:pPr>
            <a:r>
              <a:rPr lang="en-US" sz="3400">
                <a:latin typeface="Avenir Book" charset="0"/>
                <a:cs typeface="Avenir Book" charset="0"/>
              </a:rPr>
              <a:t>Take turns and build on each other’s ideas</a:t>
            </a:r>
          </a:p>
          <a:p>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986" y="4707812"/>
            <a:ext cx="7802919" cy="1938197"/>
          </a:xfrm>
          <a:prstGeom prst="rect">
            <a:avLst/>
          </a:prstGeom>
          <a:effectLst>
            <a:glow rad="190500">
              <a:schemeClr val="accent1">
                <a:lumMod val="40000"/>
                <a:lumOff val="60000"/>
                <a:alpha val="40000"/>
              </a:schemeClr>
            </a:glo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049" y="3720354"/>
            <a:ext cx="2787756" cy="2302928"/>
          </a:xfrm>
          <a:prstGeom prst="rect">
            <a:avLst/>
          </a:prstGeom>
          <a:effectLst>
            <a:glow rad="190500">
              <a:schemeClr val="accent1">
                <a:lumMod val="40000"/>
                <a:lumOff val="60000"/>
                <a:alpha val="40000"/>
              </a:schemeClr>
            </a:glo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3984" y="3166361"/>
            <a:ext cx="3240742" cy="2510550"/>
          </a:xfrm>
          <a:prstGeom prst="rect">
            <a:avLst/>
          </a:prstGeom>
          <a:effectLst>
            <a:glow rad="190500">
              <a:schemeClr val="accent1">
                <a:lumMod val="40000"/>
                <a:lumOff val="60000"/>
                <a:alpha val="40000"/>
              </a:schemeClr>
            </a:glo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7694" y="2732895"/>
            <a:ext cx="2415859" cy="1974918"/>
          </a:xfrm>
          <a:prstGeom prst="rect">
            <a:avLst/>
          </a:prstGeom>
          <a:effectLst>
            <a:glow rad="190500">
              <a:schemeClr val="accent1">
                <a:lumMod val="40000"/>
                <a:lumOff val="60000"/>
                <a:alpha val="40000"/>
              </a:schemeClr>
            </a:glo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1824" y="1029814"/>
            <a:ext cx="2321729" cy="1937728"/>
          </a:xfrm>
          <a:prstGeom prst="rect">
            <a:avLst/>
          </a:prstGeom>
          <a:effectLst>
            <a:glow rad="139700">
              <a:schemeClr val="accent1">
                <a:lumMod val="40000"/>
                <a:lumOff val="60000"/>
                <a:alpha val="40000"/>
              </a:schemeClr>
            </a:glow>
          </a:effectLst>
        </p:spPr>
      </p:pic>
    </p:spTree>
    <p:extLst>
      <p:ext uri="{BB962C8B-B14F-4D97-AF65-F5344CB8AC3E}">
        <p14:creationId xmlns:p14="http://schemas.microsoft.com/office/powerpoint/2010/main" val="2041429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10" fill="hold" nodeType="clickEffect">
                                  <p:stCondLst>
                                    <p:cond delay="0"/>
                                  </p:stCondLst>
                                  <p:childTnLst>
                                    <p:animEffect transition="out" filter="blinds(horizontal)">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nodeType="clickEffect">
                                  <p:stCondLst>
                                    <p:cond delay="0"/>
                                  </p:stCondLst>
                                  <p:childTnLst>
                                    <p:animEffect transition="out" filter="blinds(horizont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xit" presetSubtype="10" fill="hold" nodeType="clickEffect">
                                  <p:stCondLst>
                                    <p:cond delay="0"/>
                                  </p:stCondLst>
                                  <p:childTnLst>
                                    <p:animEffect transition="out" filter="blinds(horizontal)">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xit" presetSubtype="10" fill="hold" nodeType="clickEffect">
                                  <p:stCondLst>
                                    <p:cond delay="0"/>
                                  </p:stCondLst>
                                  <p:childTnLst>
                                    <p:animEffect transition="out" filter="blinds(horizontal)">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5820" y="1031266"/>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827" y="213926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7880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8392" y="1031266"/>
            <a:ext cx="5302457" cy="5271173"/>
          </a:xfrm>
          <a:prstGeom prst="rect">
            <a:avLst/>
          </a:prstGeom>
        </p:spPr>
      </p:pic>
      <p:pic>
        <p:nvPicPr>
          <p:cNvPr id="10" name="NONMODEL CLARIFY 3RD GR">
            <a:hlinkClick r:id="" action="ppaction://media"/>
            <a:extLst>
              <a:ext uri="{FF2B5EF4-FFF2-40B4-BE49-F238E27FC236}">
                <a16:creationId xmlns:a16="http://schemas.microsoft.com/office/drawing/2014/main" id="{91BDAAA9-26D9-F542-9894-5286F7FE0F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42825" y="95171"/>
            <a:ext cx="812800" cy="812800"/>
          </a:xfrm>
          <a:prstGeom prst="rect">
            <a:avLst/>
          </a:prstGeom>
          <a:ln w="38100">
            <a:solidFill>
              <a:schemeClr val="accent1"/>
            </a:solidFill>
          </a:ln>
        </p:spPr>
      </p:pic>
    </p:spTree>
    <p:extLst>
      <p:ext uri="{BB962C8B-B14F-4D97-AF65-F5344CB8AC3E}">
        <p14:creationId xmlns:p14="http://schemas.microsoft.com/office/powerpoint/2010/main" val="151469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68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4801314"/>
          </a:xfrm>
          <a:prstGeom prst="rect">
            <a:avLst/>
          </a:prstGeom>
          <a:noFill/>
        </p:spPr>
        <p:txBody>
          <a:bodyPr wrap="square" rtlCol="0">
            <a:spAutoFit/>
          </a:bodyPr>
          <a:lstStyle/>
          <a:p>
            <a:r>
              <a:rPr lang="en-US" sz="1700" b="1" dirty="0"/>
              <a:t>Partner A: </a:t>
            </a:r>
            <a:r>
              <a:rPr lang="en-US" sz="1700" dirty="0"/>
              <a:t>I see a yellow chicken.</a:t>
            </a:r>
          </a:p>
          <a:p>
            <a:endParaRPr lang="en-US" sz="1700" dirty="0"/>
          </a:p>
          <a:p>
            <a:endParaRPr lang="en-US" sz="1700" dirty="0"/>
          </a:p>
          <a:p>
            <a:endParaRPr lang="en-US" sz="1700" dirty="0"/>
          </a:p>
          <a:p>
            <a:r>
              <a:rPr lang="en-US" sz="1700" b="1" dirty="0"/>
              <a:t>Partner A:  </a:t>
            </a:r>
            <a:r>
              <a:rPr lang="en-US" sz="1700" dirty="0"/>
              <a:t>I see a nice dog too. </a:t>
            </a:r>
          </a:p>
          <a:p>
            <a:endParaRPr lang="en-US" sz="1700" b="1" dirty="0"/>
          </a:p>
          <a:p>
            <a:endParaRPr lang="en-US" sz="1700" b="1" dirty="0"/>
          </a:p>
          <a:p>
            <a:endParaRPr lang="en-US" sz="1700" b="1" dirty="0"/>
          </a:p>
          <a:p>
            <a:endParaRPr lang="en-US" sz="1700" b="1" dirty="0"/>
          </a:p>
          <a:p>
            <a:endParaRPr lang="en-US" sz="1700" dirty="0"/>
          </a:p>
          <a:p>
            <a:endParaRPr lang="en-US" sz="1700" dirty="0"/>
          </a:p>
          <a:p>
            <a:endParaRPr lang="en-US" sz="1700" dirty="0"/>
          </a:p>
          <a:p>
            <a:endParaRPr lang="en-US" sz="1700" dirty="0"/>
          </a:p>
          <a:p>
            <a:endParaRPr lang="en-US" sz="1700" dirty="0"/>
          </a:p>
          <a:p>
            <a:endParaRPr lang="en-US" sz="1700" dirty="0"/>
          </a:p>
          <a:p>
            <a:r>
              <a:rPr lang="en-US" sz="1700" b="1" dirty="0"/>
              <a:t>Partner A: </a:t>
            </a:r>
            <a:r>
              <a:rPr lang="en-US" sz="1700" dirty="0"/>
              <a:t>There are other people in the picture.</a:t>
            </a:r>
          </a:p>
        </p:txBody>
      </p:sp>
      <p:sp>
        <p:nvSpPr>
          <p:cNvPr id="5" name="TextBox 4"/>
          <p:cNvSpPr txBox="1"/>
          <p:nvPr/>
        </p:nvSpPr>
        <p:spPr>
          <a:xfrm>
            <a:off x="4591715" y="1052160"/>
            <a:ext cx="3619308" cy="4801314"/>
          </a:xfrm>
          <a:prstGeom prst="rect">
            <a:avLst/>
          </a:prstGeom>
          <a:noFill/>
        </p:spPr>
        <p:txBody>
          <a:bodyPr wrap="square" rtlCol="0">
            <a:spAutoFit/>
          </a:bodyPr>
          <a:lstStyle/>
          <a:p>
            <a:endParaRPr lang="en-US" sz="1700" b="1" dirty="0"/>
          </a:p>
          <a:p>
            <a:endParaRPr lang="en-US" sz="1700" b="1" dirty="0"/>
          </a:p>
          <a:p>
            <a:endParaRPr lang="en-US" sz="1700" b="1" dirty="0"/>
          </a:p>
          <a:p>
            <a:endParaRPr lang="en-US" sz="1700" b="1" dirty="0"/>
          </a:p>
          <a:p>
            <a:endParaRPr lang="en-US" sz="1700" b="1" dirty="0"/>
          </a:p>
          <a:p>
            <a:r>
              <a:rPr lang="en-US" sz="1700" b="1" dirty="0"/>
              <a:t>Partner B: </a:t>
            </a:r>
            <a:r>
              <a:rPr lang="en-US" sz="1700" dirty="0"/>
              <a:t>I see a yellow chicken, too. </a:t>
            </a:r>
          </a:p>
          <a:p>
            <a:endParaRPr lang="en-US" sz="1700" dirty="0"/>
          </a:p>
          <a:p>
            <a:endParaRPr lang="en-US" sz="1700" dirty="0"/>
          </a:p>
          <a:p>
            <a:endParaRPr lang="en-US" sz="1700" dirty="0"/>
          </a:p>
          <a:p>
            <a:r>
              <a:rPr lang="en-US" sz="1700" b="1" dirty="0"/>
              <a:t>Partner B: </a:t>
            </a:r>
            <a:r>
              <a:rPr lang="en-US" sz="1700" dirty="0"/>
              <a:t>I notice there is a chicken. </a:t>
            </a:r>
          </a:p>
          <a:p>
            <a:endParaRPr lang="en-US" sz="1700" dirty="0"/>
          </a:p>
          <a:p>
            <a:endParaRPr lang="en-US" sz="1700" dirty="0"/>
          </a:p>
          <a:p>
            <a:endParaRPr lang="en-US" sz="1700" dirty="0"/>
          </a:p>
          <a:p>
            <a:endParaRPr lang="en-US" sz="1700" dirty="0"/>
          </a:p>
          <a:p>
            <a:r>
              <a:rPr lang="en-US" sz="1700" b="1" dirty="0"/>
              <a:t>Partner B</a:t>
            </a:r>
            <a:r>
              <a:rPr lang="en-US" sz="1700" dirty="0"/>
              <a:t>: I love chicken nuggets from McDonald’s. </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0054"/>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809950"/>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713984" y="-158814"/>
            <a:ext cx="8229600" cy="1001712"/>
          </a:xfrm>
        </p:spPr>
        <p:txBody>
          <a:bodyPr>
            <a:normAutofit/>
          </a:bodyPr>
          <a:lstStyle/>
          <a:p>
            <a:pPr algn="ctr"/>
            <a:r>
              <a:rPr lang="en-US" sz="2800" b="1" u="sng" dirty="0">
                <a:solidFill>
                  <a:schemeClr val="tx1"/>
                </a:solidFill>
              </a:rPr>
              <a:t>REVIEW </a:t>
            </a:r>
            <a:r>
              <a:rPr lang="en-US" sz="2800" b="1" dirty="0">
                <a:solidFill>
                  <a:schemeClr val="tx1"/>
                </a:solidFill>
              </a:rPr>
              <a:t>Non- Model</a:t>
            </a:r>
            <a:br>
              <a:rPr lang="en-US" sz="2800" dirty="0">
                <a:solidFill>
                  <a:schemeClr val="tx1"/>
                </a:solidFill>
              </a:rPr>
            </a:br>
            <a:r>
              <a:rPr lang="en-US" sz="2800" b="1" dirty="0">
                <a:solidFill>
                  <a:schemeClr val="tx1"/>
                </a:solidFill>
              </a:rPr>
              <a:t>What do you notice in the visual text? Provide details.</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194263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3175720"/>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4583861"/>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5977"/>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10438"/>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51759"/>
            <a:ext cx="1199599" cy="1048469"/>
          </a:xfrm>
          <a:prstGeom prst="rect">
            <a:avLst/>
          </a:prstGeom>
        </p:spPr>
      </p:pic>
    </p:spTree>
    <p:extLst>
      <p:ext uri="{BB962C8B-B14F-4D97-AF65-F5344CB8AC3E}">
        <p14:creationId xmlns:p14="http://schemas.microsoft.com/office/powerpoint/2010/main" val="184517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3200" y="795338"/>
            <a:ext cx="3581400" cy="2862262"/>
          </a:xfrm>
        </p:spPr>
        <p:txBody>
          <a:bodyPr>
            <a:normAutofit/>
          </a:bodyPr>
          <a:lstStyle/>
          <a:p>
            <a:r>
              <a:rPr lang="en-US" dirty="0">
                <a:solidFill>
                  <a:schemeClr val="tx1"/>
                </a:solidFill>
              </a:rPr>
              <a:t>REVISE </a:t>
            </a:r>
            <a:br>
              <a:rPr lang="en-US" dirty="0">
                <a:solidFill>
                  <a:schemeClr val="tx1"/>
                </a:solidFill>
              </a:rPr>
            </a:br>
            <a:r>
              <a:rPr lang="en-US" dirty="0">
                <a:solidFill>
                  <a:schemeClr val="tx1"/>
                </a:solidFill>
              </a:rPr>
              <a:t>NON-MODEL</a:t>
            </a:r>
          </a:p>
        </p:txBody>
      </p:sp>
      <p:sp>
        <p:nvSpPr>
          <p:cNvPr id="5" name="TextBox 4"/>
          <p:cNvSpPr txBox="1"/>
          <p:nvPr/>
        </p:nvSpPr>
        <p:spPr>
          <a:xfrm>
            <a:off x="60959" y="6356195"/>
            <a:ext cx="6331415" cy="461665"/>
          </a:xfrm>
          <a:prstGeom prst="rect">
            <a:avLst/>
          </a:prstGeom>
          <a:noFill/>
        </p:spPr>
        <p:txBody>
          <a:bodyPr wrap="square" rtlCol="0">
            <a:spAutoFit/>
          </a:bodyPr>
          <a:lstStyle/>
          <a:p>
            <a:r>
              <a:rPr lang="en-US" sz="2400" b="1" dirty="0">
                <a:solidFill>
                  <a:schemeClr val="bg1"/>
                </a:solidFill>
              </a:rPr>
              <a:t>WHOLE-GROUP/CLASS REVISED NON-MODEL</a:t>
            </a:r>
          </a:p>
        </p:txBody>
      </p:sp>
      <p:pic>
        <p:nvPicPr>
          <p:cNvPr id="4" name="Picture 3">
            <a:extLst>
              <a:ext uri="{FF2B5EF4-FFF2-40B4-BE49-F238E27FC236}">
                <a16:creationId xmlns:a16="http://schemas.microsoft.com/office/drawing/2014/main" id="{BE14F2B9-ACAF-3D40-B653-24BF3418A734}"/>
              </a:ext>
            </a:extLst>
          </p:cNvPr>
          <p:cNvPicPr>
            <a:picLocks noChangeAspect="1"/>
          </p:cNvPicPr>
          <p:nvPr/>
        </p:nvPicPr>
        <p:blipFill>
          <a:blip r:embed="rId3"/>
          <a:stretch>
            <a:fillRect/>
          </a:stretch>
        </p:blipFill>
        <p:spPr>
          <a:xfrm>
            <a:off x="4176252" y="334757"/>
            <a:ext cx="4432244" cy="5735844"/>
          </a:xfrm>
          <a:prstGeom prst="rect">
            <a:avLst/>
          </a:prstGeom>
          <a:solidFill>
            <a:schemeClr val="bg1"/>
          </a:solidFill>
          <a:ln>
            <a:solidFill>
              <a:schemeClr val="tx1"/>
            </a:solidFill>
          </a:ln>
        </p:spPr>
      </p:pic>
      <p:sp>
        <p:nvSpPr>
          <p:cNvPr id="6" name="TextBox 5">
            <a:extLst>
              <a:ext uri="{FF2B5EF4-FFF2-40B4-BE49-F238E27FC236}">
                <a16:creationId xmlns:a16="http://schemas.microsoft.com/office/drawing/2014/main" id="{0CA80837-9096-7945-9F4A-156968576E78}"/>
              </a:ext>
            </a:extLst>
          </p:cNvPr>
          <p:cNvSpPr txBox="1"/>
          <p:nvPr/>
        </p:nvSpPr>
        <p:spPr>
          <a:xfrm>
            <a:off x="188549" y="4931500"/>
            <a:ext cx="3581400" cy="1200329"/>
          </a:xfrm>
          <a:prstGeom prst="rect">
            <a:avLst/>
          </a:prstGeom>
          <a:noFill/>
        </p:spPr>
        <p:txBody>
          <a:bodyPr wrap="square" rtlCol="0">
            <a:spAutoFit/>
          </a:bodyPr>
          <a:lstStyle/>
          <a:p>
            <a:r>
              <a:rPr lang="en-US" b="1" dirty="0"/>
              <a:t>Note to Teacher: </a:t>
            </a:r>
            <a:r>
              <a:rPr lang="en-US" dirty="0"/>
              <a:t>Consult pg. </a:t>
            </a:r>
            <a:r>
              <a:rPr lang="en-US"/>
              <a:t>23 </a:t>
            </a:r>
            <a:r>
              <a:rPr lang="en-US" dirty="0"/>
              <a:t>of Start Smart 1.0 Lessons or Teacher Resources at end of </a:t>
            </a:r>
          </a:p>
          <a:p>
            <a:r>
              <a:rPr lang="en-US" dirty="0"/>
              <a:t>Power point</a:t>
            </a:r>
          </a:p>
        </p:txBody>
      </p:sp>
    </p:spTree>
    <p:extLst>
      <p:ext uri="{BB962C8B-B14F-4D97-AF65-F5344CB8AC3E}">
        <p14:creationId xmlns:p14="http://schemas.microsoft.com/office/powerpoint/2010/main" val="47976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37702" y="2832096"/>
            <a:ext cx="2421836" cy="3185487"/>
          </a:xfrm>
          <a:prstGeom prst="rect">
            <a:avLst/>
          </a:prstGeom>
        </p:spPr>
        <p:txBody>
          <a:bodyPr wrap="square">
            <a:spAutoFit/>
          </a:bodyPr>
          <a:lstStyle/>
          <a:p>
            <a:r>
              <a:rPr lang="en-US" sz="3200" b="1" dirty="0"/>
              <a:t>Prompt: </a:t>
            </a:r>
          </a:p>
          <a:p>
            <a:r>
              <a:rPr lang="en-US" sz="3200" dirty="0"/>
              <a:t>What do you notice in the visual text? Provide details.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02"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1299" y="898161"/>
            <a:ext cx="5661764" cy="5119422"/>
          </a:xfrm>
          <a:prstGeom prst="rect">
            <a:avLst/>
          </a:prstGeom>
        </p:spPr>
      </p:pic>
    </p:spTree>
    <p:extLst>
      <p:ext uri="{BB962C8B-B14F-4D97-AF65-F5344CB8AC3E}">
        <p14:creationId xmlns:p14="http://schemas.microsoft.com/office/powerpoint/2010/main" val="18380482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Language Sample Revision-Non-Model</a:t>
            </a:r>
          </a:p>
        </p:txBody>
      </p:sp>
      <p:sp>
        <p:nvSpPr>
          <p:cNvPr id="3" name="Content Placeholder 2"/>
          <p:cNvSpPr>
            <a:spLocks noGrp="1"/>
          </p:cNvSpPr>
          <p:nvPr>
            <p:ph idx="1"/>
          </p:nvPr>
        </p:nvSpPr>
        <p:spPr>
          <a:xfrm>
            <a:off x="822959" y="1845733"/>
            <a:ext cx="7067007" cy="4502815"/>
          </a:xfrm>
        </p:spPr>
        <p:txBody>
          <a:bodyPr>
            <a:normAutofit fontScale="92500" lnSpcReduction="10000"/>
          </a:bodyPr>
          <a:lstStyle/>
          <a:p>
            <a:r>
              <a:rPr lang="en-US" sz="2400" dirty="0">
                <a:solidFill>
                  <a:schemeClr val="tx1"/>
                </a:solidFill>
              </a:rPr>
              <a:t>You will work in a triad: </a:t>
            </a:r>
          </a:p>
          <a:p>
            <a:pPr>
              <a:buFont typeface="Arial" charset="0"/>
              <a:buChar char="•"/>
            </a:pPr>
            <a:r>
              <a:rPr lang="en-US" sz="2400" dirty="0">
                <a:solidFill>
                  <a:schemeClr val="tx1"/>
                </a:solidFill>
              </a:rPr>
              <a:t>Number off from 1-3 to form a triad and select a student who will record the revision of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Read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Orally revise the language sample to improve the conversation</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Use the prompt and response starters for CLARIFY</a:t>
            </a:r>
          </a:p>
          <a:p>
            <a:pPr>
              <a:buFont typeface="Arial" charset="0"/>
              <a:buChar char="•"/>
            </a:pPr>
            <a:endParaRPr lang="en-US" sz="900" dirty="0">
              <a:solidFill>
                <a:schemeClr val="tx1"/>
              </a:solidFill>
            </a:endParaRPr>
          </a:p>
          <a:p>
            <a:pPr>
              <a:buFont typeface="Arial" charset="0"/>
              <a:buChar char="•"/>
            </a:pPr>
            <a:r>
              <a:rPr lang="en-US" sz="2400" dirty="0">
                <a:solidFill>
                  <a:schemeClr val="tx1"/>
                </a:solidFill>
              </a:rPr>
              <a:t>Be prepared to share out to the class</a:t>
            </a:r>
          </a:p>
        </p:txBody>
      </p:sp>
      <p:pic>
        <p:nvPicPr>
          <p:cNvPr id="5" name="Picture 4" descr="../../../../Desktop/TRIADS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8072" y="380579"/>
            <a:ext cx="1587136" cy="1262806"/>
          </a:xfrm>
          <a:prstGeom prst="roundRect">
            <a:avLst>
              <a:gd name="adj" fmla="val 16667"/>
            </a:avLst>
          </a:prstGeom>
          <a:ln w="63500">
            <a:solidFill>
              <a:srgbClr val="99CB38"/>
            </a:solid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192585" y="6386437"/>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0732" y="6412658"/>
            <a:ext cx="381000" cy="381000"/>
          </a:xfrm>
          <a:prstGeom prst="rect">
            <a:avLst/>
          </a:prstGeom>
        </p:spPr>
      </p:pic>
    </p:spTree>
    <p:extLst>
      <p:ext uri="{BB962C8B-B14F-4D97-AF65-F5344CB8AC3E}">
        <p14:creationId xmlns:p14="http://schemas.microsoft.com/office/powerpoint/2010/main" val="1326361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1"/>
          </p:nvPr>
        </p:nvSpPr>
        <p:spPr>
          <a:xfrm>
            <a:off x="822959" y="1845734"/>
            <a:ext cx="7543801" cy="4453466"/>
          </a:xfrm>
        </p:spPr>
        <p:txBody>
          <a:bodyPr>
            <a:normAutofit fontScale="92500"/>
          </a:bodyPr>
          <a:lstStyle/>
          <a:p>
            <a:r>
              <a:rPr lang="en-US" sz="2600" b="1" dirty="0">
                <a:solidFill>
                  <a:schemeClr val="tx1"/>
                </a:solidFill>
              </a:rPr>
              <a:t>How did we meet today’s objective of using the Constructive Conversation Skill of CLARIFY?</a:t>
            </a:r>
          </a:p>
          <a:p>
            <a:endParaRPr lang="en-US" sz="900"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the language of the skill?</a:t>
            </a:r>
          </a:p>
          <a:p>
            <a:pPr lvl="2">
              <a:buFont typeface="Wingdings" pitchFamily="2" charset="2"/>
              <a:buChar char="§"/>
            </a:pPr>
            <a:r>
              <a:rPr lang="en-US" sz="2400" dirty="0">
                <a:solidFill>
                  <a:schemeClr val="tx1"/>
                </a:solidFill>
              </a:rPr>
              <a:t>Use your conversation voice?</a:t>
            </a:r>
          </a:p>
          <a:p>
            <a:pPr marL="201168" lvl="1" indent="0">
              <a:buNone/>
            </a:pPr>
            <a:endParaRPr lang="en-US" sz="2400" b="1" dirty="0">
              <a:solidFill>
                <a:schemeClr val="tx1"/>
              </a:solidFill>
            </a:endParaRPr>
          </a:p>
          <a:p>
            <a:pPr marL="0">
              <a:buNone/>
            </a:pPr>
            <a:r>
              <a:rPr lang="en-US" sz="26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7440" y="2739847"/>
            <a:ext cx="1833153" cy="1498567"/>
          </a:xfrm>
          <a:prstGeom prst="rect">
            <a:avLst/>
          </a:prstGeom>
          <a:effectLst>
            <a:glow rad="190500">
              <a:schemeClr val="accent1">
                <a:lumMod val="40000"/>
                <a:lumOff val="60000"/>
                <a:alpha val="40000"/>
              </a:schemeClr>
            </a:glo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3501" y="2734180"/>
            <a:ext cx="1941739" cy="1504234"/>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39979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dirty="0"/>
            </a:br>
            <a:r>
              <a:rPr lang="en-US" dirty="0"/>
              <a:t>CLARIFY</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3</a:t>
            </a:r>
            <a:r>
              <a:rPr lang="en-US" sz="4800" baseline="30000" dirty="0">
                <a:solidFill>
                  <a:schemeClr val="tx1"/>
                </a:solidFill>
              </a:rPr>
              <a:t>rd</a:t>
            </a:r>
            <a:r>
              <a:rPr lang="en-US" sz="4800" dirty="0">
                <a:solidFill>
                  <a:schemeClr val="tx1"/>
                </a:solidFill>
              </a:rPr>
              <a:t> GRADE</a:t>
            </a:r>
          </a:p>
          <a:p>
            <a:r>
              <a:rPr lang="en-US" sz="4800" dirty="0">
                <a:solidFill>
                  <a:schemeClr val="tx1"/>
                </a:solidFill>
              </a:rPr>
              <a:t>Lesson 6</a:t>
            </a:r>
          </a:p>
        </p:txBody>
      </p:sp>
    </p:spTree>
    <p:extLst>
      <p:ext uri="{BB962C8B-B14F-4D97-AF65-F5344CB8AC3E}">
        <p14:creationId xmlns:p14="http://schemas.microsoft.com/office/powerpoint/2010/main" val="1981194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CLARIFY</a:t>
            </a:r>
            <a:r>
              <a:rPr lang="en-US" sz="2800" dirty="0">
                <a:solidFill>
                  <a:schemeClr val="tx1"/>
                </a:solidFill>
              </a:rPr>
              <a:t>, by sharing ideas and taking turns based on a visual text with a partner. </a:t>
            </a:r>
          </a:p>
        </p:txBody>
      </p:sp>
      <p:pic>
        <p:nvPicPr>
          <p:cNvPr id="5" name="image21.png">
            <a:extLst>
              <a:ext uri="{FF2B5EF4-FFF2-40B4-BE49-F238E27FC236}">
                <a16:creationId xmlns:a16="http://schemas.microsoft.com/office/drawing/2014/main" id="{2A5FD31E-69AF-8149-956C-BED4EADB0858}"/>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5297534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207" y="202747"/>
            <a:ext cx="4561953" cy="5954665"/>
          </a:xfrm>
          <a:prstGeom prst="rect">
            <a:avLst/>
          </a:prstGeom>
        </p:spPr>
      </p:pic>
      <p:sp>
        <p:nvSpPr>
          <p:cNvPr id="7" name="Rectangle 6"/>
          <p:cNvSpPr/>
          <p:nvPr/>
        </p:nvSpPr>
        <p:spPr>
          <a:xfrm>
            <a:off x="4714239" y="2712720"/>
            <a:ext cx="1869441" cy="163576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41269" y="4511040"/>
            <a:ext cx="4042411" cy="115824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000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9B85B382-8A04-1A46-940B-E8B4E77BDD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76305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550" y="179388"/>
            <a:ext cx="4474900" cy="5841036"/>
          </a:xfrm>
          <a:prstGeom prst="rect">
            <a:avLst/>
          </a:prstGeom>
        </p:spPr>
      </p:pic>
      <p:sp>
        <p:nvSpPr>
          <p:cNvPr id="6" name="Rectangle 5"/>
          <p:cNvSpPr/>
          <p:nvPr/>
        </p:nvSpPr>
        <p:spPr>
          <a:xfrm>
            <a:off x="2580640" y="857896"/>
            <a:ext cx="1888636"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74725" y="857896"/>
            <a:ext cx="1847995"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854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1"/>
          <p:cNvPicPr>
            <a:picLocks noGrp="1" noChangeAspect="1"/>
          </p:cNvPicPr>
          <p:nvPr>
            <p:ph idx="4294967295"/>
          </p:nvPr>
        </p:nvPicPr>
        <p:blipFill>
          <a:blip r:embed="rId2">
            <a:extLst>
              <a:ext uri="{28A0092B-C50C-407E-A947-70E740481C1C}">
                <a14:useLocalDpi xmlns:a14="http://schemas.microsoft.com/office/drawing/2010/main" val="0"/>
              </a:ext>
            </a:extLst>
          </a:blip>
          <a:srcRect l="6139" t="13205" r="5286" b="31334"/>
          <a:stretch>
            <a:fillRect/>
          </a:stretch>
        </p:blipFill>
        <p:spPr>
          <a:xfrm>
            <a:off x="1457325" y="354013"/>
            <a:ext cx="6848475" cy="5549900"/>
          </a:xfrm>
          <a:ln w="57150">
            <a:solidFill>
              <a:srgbClr val="00B050"/>
            </a:solidFill>
            <a:miter lim="800000"/>
            <a:headEnd/>
            <a:tailEnd/>
          </a:ln>
        </p:spPr>
      </p:pic>
    </p:spTree>
    <p:extLst>
      <p:ext uri="{BB962C8B-B14F-4D97-AF65-F5344CB8AC3E}">
        <p14:creationId xmlns:p14="http://schemas.microsoft.com/office/powerpoint/2010/main" val="17785971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793" y="640990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357935" y="2731979"/>
            <a:ext cx="2381833" cy="3185487"/>
          </a:xfrm>
          <a:prstGeom prst="rect">
            <a:avLst/>
          </a:prstGeom>
        </p:spPr>
        <p:txBody>
          <a:bodyPr wrap="square">
            <a:spAutoFit/>
          </a:bodyPr>
          <a:lstStyle/>
          <a:p>
            <a:r>
              <a:rPr lang="en-US" sz="3200" b="1" dirty="0"/>
              <a:t>Prompt: </a:t>
            </a:r>
          </a:p>
          <a:p>
            <a:r>
              <a:rPr lang="en-US" sz="3200" dirty="0"/>
              <a:t>What do you notice in the visual text? Provide details.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62"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8460" y="898161"/>
            <a:ext cx="5962389" cy="5019305"/>
          </a:xfrm>
          <a:prstGeom prst="rect">
            <a:avLst/>
          </a:prstGeom>
        </p:spPr>
      </p:pic>
    </p:spTree>
    <p:extLst>
      <p:ext uri="{BB962C8B-B14F-4D97-AF65-F5344CB8AC3E}">
        <p14:creationId xmlns:p14="http://schemas.microsoft.com/office/powerpoint/2010/main" val="1560624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71630" y="1031266"/>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637" y="213926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70976" y="37880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096" y="1031266"/>
            <a:ext cx="5406391" cy="5271173"/>
          </a:xfrm>
          <a:prstGeom prst="rect">
            <a:avLst/>
          </a:prstGeom>
        </p:spPr>
      </p:pic>
      <p:pic>
        <p:nvPicPr>
          <p:cNvPr id="10" name="MODEL LESSON 6 3RD GR">
            <a:hlinkClick r:id="" action="ppaction://media"/>
            <a:extLst>
              <a:ext uri="{FF2B5EF4-FFF2-40B4-BE49-F238E27FC236}">
                <a16:creationId xmlns:a16="http://schemas.microsoft.com/office/drawing/2014/main" id="{6FDB351A-0B1A-4D40-BF79-7139DF61CD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68826" y="93537"/>
            <a:ext cx="812800" cy="812800"/>
          </a:xfrm>
          <a:prstGeom prst="rect">
            <a:avLst/>
          </a:prstGeom>
          <a:ln w="38100">
            <a:solidFill>
              <a:schemeClr val="accent1"/>
            </a:solidFill>
          </a:ln>
        </p:spPr>
      </p:pic>
    </p:spTree>
    <p:extLst>
      <p:ext uri="{BB962C8B-B14F-4D97-AF65-F5344CB8AC3E}">
        <p14:creationId xmlns:p14="http://schemas.microsoft.com/office/powerpoint/2010/main" val="170161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862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44538" y="844388"/>
            <a:ext cx="3392116" cy="5509200"/>
          </a:xfrm>
          <a:prstGeom prst="rect">
            <a:avLst/>
          </a:prstGeom>
          <a:noFill/>
        </p:spPr>
        <p:txBody>
          <a:bodyPr wrap="square" rtlCol="0">
            <a:spAutoFit/>
          </a:bodyPr>
          <a:lstStyle/>
          <a:p>
            <a:r>
              <a:rPr lang="en-US" sz="1600" b="1" dirty="0"/>
              <a:t>Partner A: </a:t>
            </a:r>
            <a:r>
              <a:rPr lang="en-US" sz="1600" dirty="0"/>
              <a:t>I notice the people are working in the woods.  There are tall bushes and trees around the four people.  What do you notice?</a:t>
            </a:r>
          </a:p>
          <a:p>
            <a:endParaRPr lang="en-US" sz="1600" dirty="0"/>
          </a:p>
          <a:p>
            <a:r>
              <a:rPr lang="en-US" sz="1600" b="1" dirty="0"/>
              <a:t>Partner A:  </a:t>
            </a:r>
            <a:r>
              <a:rPr lang="en-US" sz="1600" dirty="0"/>
              <a:t>Another detail I notice is a woman going into the green, mossy swamp to grab a shopping cart by its wheel.  She is stretching to get it.  What can you add about the visual text?</a:t>
            </a:r>
          </a:p>
          <a:p>
            <a:endParaRPr lang="en-US" sz="1600" b="1" dirty="0"/>
          </a:p>
          <a:p>
            <a:r>
              <a:rPr lang="en-US" sz="1600" b="1" dirty="0"/>
              <a:t>Partner A: </a:t>
            </a:r>
            <a:r>
              <a:rPr lang="en-US" sz="1600" dirty="0"/>
              <a:t>I notice another woman who has a rake and is picking up mud with trash in it.  What else would you like to add?</a:t>
            </a:r>
          </a:p>
          <a:p>
            <a:endParaRPr lang="en-US" sz="1600" dirty="0"/>
          </a:p>
          <a:p>
            <a:r>
              <a:rPr lang="en-US" sz="1600" b="1" dirty="0"/>
              <a:t>Partner A: </a:t>
            </a:r>
            <a:r>
              <a:rPr lang="en-US" sz="1600" dirty="0"/>
              <a:t>I notice they are all working together to clean up the trash.  They are all doing different things but working together.  What other details do you notice</a:t>
            </a:r>
          </a:p>
        </p:txBody>
      </p:sp>
      <p:sp>
        <p:nvSpPr>
          <p:cNvPr id="5" name="TextBox 4"/>
          <p:cNvSpPr txBox="1"/>
          <p:nvPr/>
        </p:nvSpPr>
        <p:spPr>
          <a:xfrm>
            <a:off x="4591715" y="851744"/>
            <a:ext cx="3619308" cy="5262979"/>
          </a:xfrm>
          <a:prstGeom prst="rect">
            <a:avLst/>
          </a:prstGeom>
          <a:noFill/>
        </p:spPr>
        <p:txBody>
          <a:bodyPr wrap="square" rtlCol="0">
            <a:spAutoFit/>
          </a:bodyPr>
          <a:lstStyle/>
          <a:p>
            <a:r>
              <a:rPr lang="en-US" sz="1600" b="1" dirty="0"/>
              <a:t>Partner B:  </a:t>
            </a:r>
            <a:r>
              <a:rPr lang="en-US" sz="1600" dirty="0"/>
              <a:t>I notice they are cleaning up the woods.  They are standing on the edge of the swamp using tools.  What details can you add?</a:t>
            </a:r>
          </a:p>
          <a:p>
            <a:endParaRPr lang="en-US" sz="1600" b="1" dirty="0"/>
          </a:p>
          <a:p>
            <a:r>
              <a:rPr lang="en-US" sz="1600" b="1" dirty="0"/>
              <a:t>Partner B: </a:t>
            </a:r>
            <a:r>
              <a:rPr lang="en-US" sz="1600" dirty="0"/>
              <a:t>I would like to add that another person is balancing herself to pick up a dirty, orange cone by its tip.  What else do you notice?</a:t>
            </a:r>
          </a:p>
          <a:p>
            <a:endParaRPr lang="en-US" sz="1600" dirty="0"/>
          </a:p>
          <a:p>
            <a:endParaRPr lang="en-US" sz="1600" dirty="0"/>
          </a:p>
          <a:p>
            <a:endParaRPr lang="en-US" sz="1600" b="1" dirty="0"/>
          </a:p>
          <a:p>
            <a:r>
              <a:rPr lang="en-US" sz="1600" b="1" dirty="0"/>
              <a:t>Partner B: </a:t>
            </a:r>
            <a:r>
              <a:rPr lang="en-US" sz="1600" dirty="0"/>
              <a:t>I also notice a man with blue checkered shirt is pulling on the crate with the long pole.  What other details can you add?</a:t>
            </a:r>
          </a:p>
          <a:p>
            <a:endParaRPr lang="en-US" sz="1600" dirty="0"/>
          </a:p>
          <a:p>
            <a:endParaRPr lang="en-US" sz="1600" dirty="0"/>
          </a:p>
          <a:p>
            <a:r>
              <a:rPr lang="en-US" sz="1600" b="1" dirty="0"/>
              <a:t>Partner B</a:t>
            </a:r>
            <a:r>
              <a:rPr lang="en-US" sz="1600" dirty="0"/>
              <a:t>: I notice they all have serious expressions on their faces as they pull objects out of the swamp. </a:t>
            </a:r>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4066"/>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571956"/>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676406" y="-193675"/>
            <a:ext cx="8229600" cy="1003300"/>
          </a:xfrm>
        </p:spPr>
        <p:txBody>
          <a:bodyPr>
            <a:normAutofit/>
          </a:bodyPr>
          <a:lstStyle/>
          <a:p>
            <a:pPr algn="ctr"/>
            <a:r>
              <a:rPr lang="en-US" sz="2800" b="1" u="sng" dirty="0">
                <a:solidFill>
                  <a:schemeClr val="tx1"/>
                </a:solidFill>
              </a:rPr>
              <a:t>Visual Text </a:t>
            </a:r>
            <a:r>
              <a:rPr lang="en-US" sz="2800" b="1" dirty="0">
                <a:solidFill>
                  <a:schemeClr val="tx1"/>
                </a:solidFill>
              </a:rPr>
              <a:t>Model</a:t>
            </a:r>
            <a:br>
              <a:rPr lang="en-US" sz="2800" dirty="0">
                <a:solidFill>
                  <a:schemeClr val="tx1"/>
                </a:solidFill>
              </a:rPr>
            </a:br>
            <a:r>
              <a:rPr lang="en-US" sz="2800" b="1" dirty="0">
                <a:solidFill>
                  <a:schemeClr val="tx1"/>
                </a:solidFill>
              </a:rPr>
              <a:t>What do you notice in the visual text? Provide details.</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06727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682598"/>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3707" y="5220595"/>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85474"/>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3600447"/>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5218431"/>
            <a:ext cx="1199599" cy="1048469"/>
          </a:xfrm>
          <a:prstGeom prst="rect">
            <a:avLst/>
          </a:prstGeom>
        </p:spPr>
      </p:pic>
    </p:spTree>
    <p:extLst>
      <p:ext uri="{BB962C8B-B14F-4D97-AF65-F5344CB8AC3E}">
        <p14:creationId xmlns:p14="http://schemas.microsoft.com/office/powerpoint/2010/main" val="50477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1"/>
          <p:cNvPicPr>
            <a:picLocks noGrp="1" noChangeAspect="1"/>
          </p:cNvPicPr>
          <p:nvPr>
            <p:ph idx="4294967295"/>
          </p:nvPr>
        </p:nvPicPr>
        <p:blipFill>
          <a:blip r:embed="rId2">
            <a:extLst>
              <a:ext uri="{28A0092B-C50C-407E-A947-70E740481C1C}">
                <a14:useLocalDpi xmlns:a14="http://schemas.microsoft.com/office/drawing/2010/main" val="0"/>
              </a:ext>
            </a:extLst>
          </a:blip>
          <a:srcRect l="6139" t="13205" r="5286" b="31334"/>
          <a:stretch>
            <a:fillRect/>
          </a:stretch>
        </p:blipFill>
        <p:spPr>
          <a:xfrm>
            <a:off x="1381125" y="404813"/>
            <a:ext cx="6848475" cy="5549900"/>
          </a:xfrm>
          <a:ln w="57150">
            <a:solidFill>
              <a:srgbClr val="00B050"/>
            </a:solidFill>
            <a:miter lim="800000"/>
            <a:headEnd/>
            <a:tailEnd/>
          </a:ln>
        </p:spPr>
      </p:pic>
    </p:spTree>
    <p:extLst>
      <p:ext uri="{BB962C8B-B14F-4D97-AF65-F5344CB8AC3E}">
        <p14:creationId xmlns:p14="http://schemas.microsoft.com/office/powerpoint/2010/main" val="2334979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9620" y="1031266"/>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627" y="213926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272112" y="378804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6579" y="1131170"/>
            <a:ext cx="5374153" cy="5171269"/>
          </a:xfrm>
          <a:prstGeom prst="rect">
            <a:avLst/>
          </a:prstGeom>
        </p:spPr>
      </p:pic>
      <p:pic>
        <p:nvPicPr>
          <p:cNvPr id="10" name="NONMODEL LESSON 6 3RD GR">
            <a:hlinkClick r:id="" action="ppaction://media"/>
            <a:extLst>
              <a:ext uri="{FF2B5EF4-FFF2-40B4-BE49-F238E27FC236}">
                <a16:creationId xmlns:a16="http://schemas.microsoft.com/office/drawing/2014/main" id="{1251B085-B342-9B42-A6F8-195DE28DDB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00571" y="132673"/>
            <a:ext cx="812800" cy="812800"/>
          </a:xfrm>
          <a:prstGeom prst="rect">
            <a:avLst/>
          </a:prstGeom>
          <a:ln w="38100">
            <a:solidFill>
              <a:schemeClr val="accent1"/>
            </a:solidFill>
          </a:ln>
        </p:spPr>
      </p:pic>
    </p:spTree>
    <p:extLst>
      <p:ext uri="{BB962C8B-B14F-4D97-AF65-F5344CB8AC3E}">
        <p14:creationId xmlns:p14="http://schemas.microsoft.com/office/powerpoint/2010/main" val="200166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229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77212"/>
            <a:ext cx="3392116" cy="4278094"/>
          </a:xfrm>
          <a:prstGeom prst="rect">
            <a:avLst/>
          </a:prstGeom>
          <a:noFill/>
        </p:spPr>
        <p:txBody>
          <a:bodyPr wrap="square" rtlCol="0">
            <a:spAutoFit/>
          </a:bodyPr>
          <a:lstStyle/>
          <a:p>
            <a:r>
              <a:rPr lang="en-US" sz="1700" b="1" dirty="0"/>
              <a:t>Partner A: </a:t>
            </a:r>
            <a:r>
              <a:rPr lang="en-US" sz="1700" dirty="0"/>
              <a:t>What is your idea?</a:t>
            </a:r>
          </a:p>
          <a:p>
            <a:endParaRPr lang="en-US" sz="1700" dirty="0"/>
          </a:p>
          <a:p>
            <a:endParaRPr lang="en-US" sz="1700" dirty="0"/>
          </a:p>
          <a:p>
            <a:endParaRPr lang="en-US" sz="1700" dirty="0"/>
          </a:p>
          <a:p>
            <a:endParaRPr lang="en-US" sz="1700" dirty="0"/>
          </a:p>
          <a:p>
            <a:r>
              <a:rPr lang="en-US" sz="1700" b="1" dirty="0"/>
              <a:t>Partner A:  </a:t>
            </a:r>
            <a:r>
              <a:rPr lang="en-US" sz="1700" dirty="0"/>
              <a:t>They are cleaning all the trash in the dirty swamp.</a:t>
            </a:r>
            <a:endParaRPr lang="en-US" sz="1700" b="1" dirty="0"/>
          </a:p>
          <a:p>
            <a:endParaRPr lang="en-US" sz="1700" b="1" dirty="0"/>
          </a:p>
          <a:p>
            <a:endParaRPr lang="en-US" sz="1700" b="1" dirty="0"/>
          </a:p>
          <a:p>
            <a:endParaRPr lang="en-US" sz="1700" b="1" dirty="0"/>
          </a:p>
          <a:p>
            <a:r>
              <a:rPr lang="en-US" sz="1700" b="1" dirty="0"/>
              <a:t>Partner A: </a:t>
            </a:r>
            <a:r>
              <a:rPr lang="en-US" sz="1700" dirty="0"/>
              <a:t>I wish I had a scooper like the one the lady has.</a:t>
            </a:r>
          </a:p>
          <a:p>
            <a:endParaRPr lang="en-US" sz="1700" dirty="0"/>
          </a:p>
          <a:p>
            <a:endParaRPr lang="en-US" sz="1700" dirty="0"/>
          </a:p>
          <a:p>
            <a:r>
              <a:rPr lang="en-US" sz="1700" b="1" dirty="0"/>
              <a:t>Partner A</a:t>
            </a:r>
            <a:r>
              <a:rPr lang="en-US" sz="1700" dirty="0"/>
              <a:t>: That reminds me of all the trash in the playground. </a:t>
            </a:r>
          </a:p>
        </p:txBody>
      </p:sp>
      <p:sp>
        <p:nvSpPr>
          <p:cNvPr id="5" name="TextBox 4"/>
          <p:cNvSpPr txBox="1"/>
          <p:nvPr/>
        </p:nvSpPr>
        <p:spPr>
          <a:xfrm>
            <a:off x="4591715" y="1052160"/>
            <a:ext cx="3619308" cy="4570482"/>
          </a:xfrm>
          <a:prstGeom prst="rect">
            <a:avLst/>
          </a:prstGeom>
          <a:noFill/>
        </p:spPr>
        <p:txBody>
          <a:bodyPr wrap="square" rtlCol="0">
            <a:spAutoFit/>
          </a:bodyPr>
          <a:lstStyle/>
          <a:p>
            <a:r>
              <a:rPr lang="en-US" sz="1700" b="1" dirty="0"/>
              <a:t>Partner B: </a:t>
            </a:r>
            <a:r>
              <a:rPr lang="en-US" sz="1700" dirty="0"/>
              <a:t>I think they are cleaning something too. </a:t>
            </a:r>
          </a:p>
          <a:p>
            <a:endParaRPr lang="en-US" sz="1700" dirty="0"/>
          </a:p>
          <a:p>
            <a:endParaRPr lang="en-US" sz="1700" dirty="0"/>
          </a:p>
          <a:p>
            <a:endParaRPr lang="en-US" sz="1700" dirty="0"/>
          </a:p>
          <a:p>
            <a:r>
              <a:rPr lang="en-US" sz="1700" b="1" dirty="0"/>
              <a:t>Partner B: </a:t>
            </a:r>
            <a:r>
              <a:rPr lang="en-US" sz="1700" dirty="0"/>
              <a:t>What details can you notice?</a:t>
            </a:r>
          </a:p>
          <a:p>
            <a:endParaRPr lang="en-US" sz="1700" dirty="0"/>
          </a:p>
          <a:p>
            <a:endParaRPr lang="en-US" sz="1700" dirty="0"/>
          </a:p>
          <a:p>
            <a:endParaRPr lang="en-US" sz="1700" dirty="0"/>
          </a:p>
          <a:p>
            <a:r>
              <a:rPr lang="en-US" sz="1700" b="1" dirty="0"/>
              <a:t>Partner B: </a:t>
            </a:r>
            <a:r>
              <a:rPr lang="en-US" sz="1700" dirty="0"/>
              <a:t>II like walking in the woods. </a:t>
            </a:r>
          </a:p>
          <a:p>
            <a:endParaRPr lang="en-US" sz="1700" dirty="0"/>
          </a:p>
          <a:p>
            <a:endParaRPr lang="en-US" sz="1700" dirty="0"/>
          </a:p>
          <a:p>
            <a:endParaRPr lang="en-US" sz="1700" dirty="0"/>
          </a:p>
          <a:p>
            <a:r>
              <a:rPr lang="en-US" sz="1700" b="1" dirty="0"/>
              <a:t>Partner B: </a:t>
            </a:r>
            <a:r>
              <a:rPr lang="en-US" sz="1700" dirty="0"/>
              <a:t>Let’s tell the principal we need a scooper. </a:t>
            </a:r>
          </a:p>
          <a:p>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914400" y="-180975"/>
            <a:ext cx="8229600" cy="1001713"/>
          </a:xfrm>
        </p:spPr>
        <p:txBody>
          <a:bodyPr>
            <a:normAutofit/>
          </a:bodyPr>
          <a:lstStyle/>
          <a:p>
            <a:pPr algn="ctr"/>
            <a:r>
              <a:rPr lang="en-US" sz="2800" b="1" u="sng" dirty="0">
                <a:solidFill>
                  <a:schemeClr val="tx1"/>
                </a:solidFill>
              </a:rPr>
              <a:t>Visual Text </a:t>
            </a:r>
            <a:r>
              <a:rPr lang="en-US" sz="2800" b="1" dirty="0">
                <a:solidFill>
                  <a:schemeClr val="tx1"/>
                </a:solidFill>
              </a:rPr>
              <a:t>Non-Model</a:t>
            </a:r>
            <a:br>
              <a:rPr lang="en-US" sz="2800" dirty="0">
                <a:solidFill>
                  <a:schemeClr val="tx1"/>
                </a:solidFill>
              </a:rPr>
            </a:br>
            <a:r>
              <a:rPr lang="en-US" sz="2800" b="1" dirty="0">
                <a:solidFill>
                  <a:schemeClr val="tx1"/>
                </a:solidFill>
              </a:rPr>
              <a:t>What do you notice in the visual text? Provide details.</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09671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3397141"/>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458982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6710"/>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06301"/>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87800"/>
            <a:ext cx="1199599" cy="1048469"/>
          </a:xfrm>
          <a:prstGeom prst="rect">
            <a:avLst/>
          </a:prstGeom>
        </p:spPr>
      </p:pic>
    </p:spTree>
    <p:extLst>
      <p:ext uri="{BB962C8B-B14F-4D97-AF65-F5344CB8AC3E}">
        <p14:creationId xmlns:p14="http://schemas.microsoft.com/office/powerpoint/2010/main" val="50145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8C87D37-14DF-9B49-88DD-30FA494A2163}"/>
              </a:ext>
            </a:extLst>
          </p:cNvPr>
          <p:cNvPicPr>
            <a:picLocks noChangeAspect="1"/>
          </p:cNvPicPr>
          <p:nvPr/>
        </p:nvPicPr>
        <p:blipFill rotWithShape="1">
          <a:blip r:embed="rId3"/>
          <a:srcRect l="50346" t="50297" b="1"/>
          <a:stretch/>
        </p:blipFill>
        <p:spPr>
          <a:xfrm>
            <a:off x="3492962" y="1234087"/>
            <a:ext cx="766692" cy="593026"/>
          </a:xfrm>
          <a:prstGeom prst="rect">
            <a:avLst/>
          </a:prstGeom>
          <a:solidFill>
            <a:schemeClr val="bg1"/>
          </a:solidFill>
          <a:ln>
            <a:solidFill>
              <a:schemeClr val="tx1"/>
            </a:solidFill>
          </a:ln>
        </p:spPr>
      </p:pic>
      <p:sp>
        <p:nvSpPr>
          <p:cNvPr id="5" name="TextBox 4"/>
          <p:cNvSpPr txBox="1"/>
          <p:nvPr/>
        </p:nvSpPr>
        <p:spPr>
          <a:xfrm>
            <a:off x="515083" y="2326572"/>
            <a:ext cx="4848924" cy="3877985"/>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3 CREATE and 3 CLARIFY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an idea.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7535" y="2441256"/>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5271" y="2441256"/>
            <a:ext cx="1672397" cy="2078616"/>
          </a:xfrm>
          <a:prstGeom prst="rect">
            <a:avLst/>
          </a:prstGeom>
          <a:ln w="12700">
            <a:solidFill>
              <a:schemeClr val="tx1"/>
            </a:solidFill>
          </a:ln>
        </p:spPr>
      </p:pic>
      <p:sp>
        <p:nvSpPr>
          <p:cNvPr id="13" name="TextBox 12"/>
          <p:cNvSpPr txBox="1"/>
          <p:nvPr/>
        </p:nvSpPr>
        <p:spPr>
          <a:xfrm>
            <a:off x="5477535" y="1262422"/>
            <a:ext cx="3435472" cy="106182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2100" dirty="0">
                <a:solidFill>
                  <a:schemeClr val="tx1"/>
                </a:solidFill>
              </a:rPr>
              <a:t>What do you notice in the visual text?  Provide details.</a:t>
            </a:r>
            <a:endParaRPr lang="en-US" sz="2100" dirty="0"/>
          </a:p>
        </p:txBody>
      </p:sp>
      <p:sp>
        <p:nvSpPr>
          <p:cNvPr id="3" name="Rectangle 2"/>
          <p:cNvSpPr/>
          <p:nvPr/>
        </p:nvSpPr>
        <p:spPr>
          <a:xfrm>
            <a:off x="5364007" y="4632591"/>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697835" y="203794"/>
            <a:ext cx="7332343"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Content Placeholder 3">
            <a:extLst>
              <a:ext uri="{FF2B5EF4-FFF2-40B4-BE49-F238E27FC236}">
                <a16:creationId xmlns:a16="http://schemas.microsoft.com/office/drawing/2014/main" id="{327B9CEA-ECC9-6840-884D-5B5FD70FEC25}"/>
              </a:ext>
            </a:extLst>
          </p:cNvPr>
          <p:cNvPicPr>
            <a:picLocks noChangeAspect="1"/>
          </p:cNvPicPr>
          <p:nvPr/>
        </p:nvPicPr>
        <p:blipFill rotWithShape="1">
          <a:blip r:embed="rId7">
            <a:extLst>
              <a:ext uri="{28A0092B-C50C-407E-A947-70E740481C1C}">
                <a14:useLocalDpi xmlns:a14="http://schemas.microsoft.com/office/drawing/2010/main" val="0"/>
              </a:ext>
            </a:extLst>
          </a:blip>
          <a:srcRect l="1" r="49140" b="48702"/>
          <a:stretch/>
        </p:blipFill>
        <p:spPr>
          <a:xfrm>
            <a:off x="1933871" y="1262422"/>
            <a:ext cx="819646" cy="638831"/>
          </a:xfrm>
          <a:prstGeom prst="rect">
            <a:avLst/>
          </a:prstGeom>
          <a:solidFill>
            <a:schemeClr val="bg1"/>
          </a:solidFill>
          <a:ln>
            <a:solidFill>
              <a:schemeClr val="tx1"/>
            </a:solidFill>
          </a:ln>
        </p:spPr>
      </p:pic>
      <p:pic>
        <p:nvPicPr>
          <p:cNvPr id="18" name="Content Placeholder 3">
            <a:extLst>
              <a:ext uri="{FF2B5EF4-FFF2-40B4-BE49-F238E27FC236}">
                <a16:creationId xmlns:a16="http://schemas.microsoft.com/office/drawing/2014/main" id="{2F3E5F51-A8B0-A948-A089-2DBB92D084B2}"/>
              </a:ext>
            </a:extLst>
          </p:cNvPr>
          <p:cNvPicPr>
            <a:picLocks noChangeAspect="1"/>
          </p:cNvPicPr>
          <p:nvPr/>
        </p:nvPicPr>
        <p:blipFill rotWithShape="1">
          <a:blip r:embed="rId7">
            <a:extLst>
              <a:ext uri="{28A0092B-C50C-407E-A947-70E740481C1C}">
                <a14:useLocalDpi xmlns:a14="http://schemas.microsoft.com/office/drawing/2010/main" val="0"/>
              </a:ext>
            </a:extLst>
          </a:blip>
          <a:srcRect l="1" r="49140" b="48702"/>
          <a:stretch/>
        </p:blipFill>
        <p:spPr>
          <a:xfrm>
            <a:off x="2271747" y="1509900"/>
            <a:ext cx="819646" cy="638831"/>
          </a:xfrm>
          <a:prstGeom prst="rect">
            <a:avLst/>
          </a:prstGeom>
          <a:solidFill>
            <a:schemeClr val="bg1"/>
          </a:solidFill>
          <a:ln>
            <a:solidFill>
              <a:schemeClr val="tx1"/>
            </a:solidFill>
          </a:ln>
        </p:spPr>
      </p:pic>
      <p:pic>
        <p:nvPicPr>
          <p:cNvPr id="19" name="Content Placeholder 3">
            <a:extLst>
              <a:ext uri="{FF2B5EF4-FFF2-40B4-BE49-F238E27FC236}">
                <a16:creationId xmlns:a16="http://schemas.microsoft.com/office/drawing/2014/main" id="{DF9F8F13-6EE1-5843-88FE-C4547104B7C1}"/>
              </a:ext>
            </a:extLst>
          </p:cNvPr>
          <p:cNvPicPr>
            <a:picLocks noChangeAspect="1"/>
          </p:cNvPicPr>
          <p:nvPr/>
        </p:nvPicPr>
        <p:blipFill rotWithShape="1">
          <a:blip r:embed="rId7">
            <a:extLst>
              <a:ext uri="{28A0092B-C50C-407E-A947-70E740481C1C}">
                <a14:useLocalDpi xmlns:a14="http://schemas.microsoft.com/office/drawing/2010/main" val="0"/>
              </a:ext>
            </a:extLst>
          </a:blip>
          <a:srcRect l="1" r="49140" b="48702"/>
          <a:stretch/>
        </p:blipFill>
        <p:spPr>
          <a:xfrm>
            <a:off x="2609622" y="1802425"/>
            <a:ext cx="819646" cy="638831"/>
          </a:xfrm>
          <a:prstGeom prst="rect">
            <a:avLst/>
          </a:prstGeom>
          <a:solidFill>
            <a:schemeClr val="bg1"/>
          </a:solidFill>
          <a:ln>
            <a:solidFill>
              <a:schemeClr val="tx1"/>
            </a:solidFill>
          </a:ln>
        </p:spPr>
      </p:pic>
      <p:pic>
        <p:nvPicPr>
          <p:cNvPr id="21" name="Picture 20">
            <a:extLst>
              <a:ext uri="{FF2B5EF4-FFF2-40B4-BE49-F238E27FC236}">
                <a16:creationId xmlns:a16="http://schemas.microsoft.com/office/drawing/2014/main" id="{4F56C23A-EEF6-934C-A45C-136BF6E547E1}"/>
              </a:ext>
            </a:extLst>
          </p:cNvPr>
          <p:cNvPicPr>
            <a:picLocks noChangeAspect="1"/>
          </p:cNvPicPr>
          <p:nvPr/>
        </p:nvPicPr>
        <p:blipFill rotWithShape="1">
          <a:blip r:embed="rId3"/>
          <a:srcRect l="50346" t="50297" b="1"/>
          <a:stretch/>
        </p:blipFill>
        <p:spPr>
          <a:xfrm>
            <a:off x="3749537" y="1467512"/>
            <a:ext cx="766692" cy="593026"/>
          </a:xfrm>
          <a:prstGeom prst="rect">
            <a:avLst/>
          </a:prstGeom>
          <a:solidFill>
            <a:schemeClr val="bg1"/>
          </a:solidFill>
          <a:ln>
            <a:solidFill>
              <a:schemeClr val="tx1"/>
            </a:solidFill>
          </a:ln>
        </p:spPr>
      </p:pic>
      <p:pic>
        <p:nvPicPr>
          <p:cNvPr id="22" name="Picture 21">
            <a:extLst>
              <a:ext uri="{FF2B5EF4-FFF2-40B4-BE49-F238E27FC236}">
                <a16:creationId xmlns:a16="http://schemas.microsoft.com/office/drawing/2014/main" id="{8A48DB30-6792-9A49-988F-3EA5FC4C2EAF}"/>
              </a:ext>
            </a:extLst>
          </p:cNvPr>
          <p:cNvPicPr>
            <a:picLocks noChangeAspect="1"/>
          </p:cNvPicPr>
          <p:nvPr/>
        </p:nvPicPr>
        <p:blipFill rotWithShape="1">
          <a:blip r:embed="rId3"/>
          <a:srcRect l="50346" t="50297" b="1"/>
          <a:stretch/>
        </p:blipFill>
        <p:spPr>
          <a:xfrm>
            <a:off x="3961783" y="1817400"/>
            <a:ext cx="766692" cy="593026"/>
          </a:xfrm>
          <a:prstGeom prst="rect">
            <a:avLst/>
          </a:prstGeom>
          <a:solidFill>
            <a:schemeClr val="bg1"/>
          </a:solidFill>
          <a:ln>
            <a:solidFill>
              <a:schemeClr val="tx1"/>
            </a:solidFill>
          </a:ln>
        </p:spPr>
      </p:pic>
    </p:spTree>
    <p:extLst>
      <p:ext uri="{BB962C8B-B14F-4D97-AF65-F5344CB8AC3E}">
        <p14:creationId xmlns:p14="http://schemas.microsoft.com/office/powerpoint/2010/main" val="109882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dissolve">
                                      <p:cBhvr>
                                        <p:cTn id="29" dur="500"/>
                                        <p:tgtEl>
                                          <p:spTgt spid="5">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5">
                                            <p:txEl>
                                              <p:pRg st="7" end="7"/>
                                            </p:txEl>
                                          </p:spTgt>
                                        </p:tgtEl>
                                        <p:attrNameLst>
                                          <p:attrName>style.visibility</p:attrName>
                                        </p:attrNameLst>
                                      </p:cBhvr>
                                      <p:to>
                                        <p:strVal val="visible"/>
                                      </p:to>
                                    </p:set>
                                    <p:animEffect transition="in" filter="dissolve">
                                      <p:cBhvr>
                                        <p:cTn id="34" dur="500"/>
                                        <p:tgtEl>
                                          <p:spTgt spid="5">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dissolve">
                                      <p:cBhvr>
                                        <p:cTn id="39" dur="500"/>
                                        <p:tgtEl>
                                          <p:spTgt spid="13">
                                            <p:txEl>
                                              <p:pRg st="0" end="0"/>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13">
                                            <p:txEl>
                                              <p:pRg st="1" end="1"/>
                                            </p:txEl>
                                          </p:spTgt>
                                        </p:tgtEl>
                                        <p:attrNameLst>
                                          <p:attrName>style.visibility</p:attrName>
                                        </p:attrNameLst>
                                      </p:cBhvr>
                                      <p:to>
                                        <p:strVal val="visible"/>
                                      </p:to>
                                    </p:set>
                                    <p:animEffect transition="in" filter="dissolve">
                                      <p:cBhvr>
                                        <p:cTn id="42" dur="500"/>
                                        <p:tgtEl>
                                          <p:spTgt spid="13">
                                            <p:txEl>
                                              <p:pRg st="1" end="1"/>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dissolve">
                                      <p:cBhvr>
                                        <p:cTn id="45" dur="500"/>
                                        <p:tgtEl>
                                          <p:spTgt spid="8"/>
                                        </p:tgtEl>
                                      </p:cBhvr>
                                    </p:animEffect>
                                  </p:childTnLst>
                                </p:cTn>
                              </p:par>
                              <p:par>
                                <p:cTn id="46" presetID="9" presetClass="entr" presetSubtype="0"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dissolve">
                                      <p:cBhvr>
                                        <p:cTn id="48" dur="500"/>
                                        <p:tgtEl>
                                          <p:spTgt spid="10"/>
                                        </p:tgtEl>
                                      </p:cBhvr>
                                    </p:animEffect>
                                  </p:childTnLst>
                                </p:cTn>
                              </p:par>
                              <p:par>
                                <p:cTn id="49" presetID="9" presetClass="entr" presetSubtype="0" fill="hold" nodeType="with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animEffect transition="in" filter="dissolve">
                                      <p:cBhvr>
                                        <p:cTn id="51" dur="500"/>
                                        <p:tgtEl>
                                          <p:spTgt spid="3">
                                            <p:txEl>
                                              <p:pRg st="1" end="1"/>
                                            </p:txEl>
                                          </p:spTgt>
                                        </p:tgtEl>
                                      </p:cBhvr>
                                    </p:animEffect>
                                  </p:childTnLst>
                                </p:cTn>
                              </p:par>
                              <p:par>
                                <p:cTn id="52" presetID="1" presetClass="entr" presetSubtype="0" fill="hold" grpId="0" nodeType="withEffect">
                                  <p:stCondLst>
                                    <p:cond delay="0"/>
                                  </p:stCondLst>
                                  <p:childTnLst>
                                    <p:set>
                                      <p:cBhvr>
                                        <p:cTn id="53" dur="1" fill="hold">
                                          <p:stCondLst>
                                            <p:cond delay="0"/>
                                          </p:stCondLst>
                                        </p:cTn>
                                        <p:tgtEl>
                                          <p:spTgt spid="13">
                                            <p:bg/>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3">
                                            <p:txEl>
                                              <p:pRg st="0" end="0"/>
                                            </p:txEl>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600" y="52289"/>
            <a:ext cx="6715040" cy="1215717"/>
          </a:xfrm>
          <a:prstGeom prst="rect">
            <a:avLst/>
          </a:prstGeom>
        </p:spPr>
        <p:txBody>
          <a:bodyPr wrap="square">
            <a:spAutoFit/>
          </a:bodyPr>
          <a:lstStyle/>
          <a:p>
            <a:pPr algn="ctr"/>
            <a:r>
              <a:rPr lang="en-US" sz="3200" b="1" dirty="0"/>
              <a:t>Prompt: </a:t>
            </a:r>
            <a:r>
              <a:rPr lang="en-US" sz="3200" dirty="0"/>
              <a:t>What do you notice in the visual text? Provide details.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1876" y="175661"/>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2" name="Picture 11">
            <a:extLst>
              <a:ext uri="{FF2B5EF4-FFF2-40B4-BE49-F238E27FC236}">
                <a16:creationId xmlns:a16="http://schemas.microsoft.com/office/drawing/2014/main" id="{EEB2B8D4-0989-F342-9653-14F9D0D8B8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578" y="1293386"/>
            <a:ext cx="7754293" cy="4849825"/>
          </a:xfrm>
          <a:prstGeom prst="rect">
            <a:avLst/>
          </a:prstGeom>
        </p:spPr>
      </p:pic>
    </p:spTree>
    <p:extLst>
      <p:ext uri="{BB962C8B-B14F-4D97-AF65-F5344CB8AC3E}">
        <p14:creationId xmlns:p14="http://schemas.microsoft.com/office/powerpoint/2010/main" val="29870410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2075017"/>
            <a:ext cx="4883783" cy="1245940"/>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solidFill>
                  <a:schemeClr val="tx1"/>
                </a:solidFill>
              </a:rPr>
              <a:t>What do you notice in the visual text? </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692786"/>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7" name="Content Placeholder 1">
            <a:extLst>
              <a:ext uri="{FF2B5EF4-FFF2-40B4-BE49-F238E27FC236}">
                <a16:creationId xmlns:a16="http://schemas.microsoft.com/office/drawing/2014/main" id="{2D6B81A5-5885-0842-B84D-D459CE819ED1}"/>
              </a:ext>
            </a:extLst>
          </p:cNvPr>
          <p:cNvPicPr>
            <a:picLocks noChangeAspect="1"/>
          </p:cNvPicPr>
          <p:nvPr/>
        </p:nvPicPr>
        <p:blipFill>
          <a:blip r:embed="rId7">
            <a:extLst>
              <a:ext uri="{28A0092B-C50C-407E-A947-70E740481C1C}">
                <a14:useLocalDpi xmlns:a14="http://schemas.microsoft.com/office/drawing/2010/main" val="0"/>
              </a:ext>
            </a:extLst>
          </a:blip>
          <a:srcRect l="6139" t="13205" r="5286" b="31334"/>
          <a:stretch>
            <a:fillRect/>
          </a:stretch>
        </p:blipFill>
        <p:spPr>
          <a:xfrm>
            <a:off x="158300" y="2072457"/>
            <a:ext cx="4948701" cy="3866266"/>
          </a:xfrm>
          <a:prstGeom prst="rect">
            <a:avLst/>
          </a:prstGeom>
          <a:solidFill>
            <a:schemeClr val="bg1"/>
          </a:solidFill>
          <a:ln w="57150">
            <a:solidFill>
              <a:srgbClr val="00B050"/>
            </a:solidFill>
            <a:miter lim="800000"/>
            <a:headEnd/>
            <a:tailEnd/>
          </a:ln>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6113" y="2158713"/>
            <a:ext cx="3635720" cy="3679802"/>
          </a:xfrm>
          <a:prstGeom prst="rect">
            <a:avLst/>
          </a:prstGeom>
        </p:spPr>
      </p:pic>
    </p:spTree>
    <p:extLst>
      <p:ext uri="{BB962C8B-B14F-4D97-AF65-F5344CB8AC3E}">
        <p14:creationId xmlns:p14="http://schemas.microsoft.com/office/powerpoint/2010/main" val="119782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167857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latin typeface="+mn-lt"/>
              </a:rPr>
              <a:t>Model Creating Class Constructive Conversation Poster</a:t>
            </a:r>
          </a:p>
        </p:txBody>
      </p:sp>
      <p:pic>
        <p:nvPicPr>
          <p:cNvPr id="3" name="Picture 2" descr="Picture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588" y="1949406"/>
            <a:ext cx="5537201" cy="4291437"/>
          </a:xfrm>
          <a:prstGeom prst="rect">
            <a:avLst/>
          </a:prstGeom>
        </p:spPr>
      </p:pic>
      <p:sp>
        <p:nvSpPr>
          <p:cNvPr id="5" name="Rectangle 4"/>
          <p:cNvSpPr/>
          <p:nvPr/>
        </p:nvSpPr>
        <p:spPr>
          <a:xfrm>
            <a:off x="2009588" y="4706470"/>
            <a:ext cx="5537201" cy="153437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rot="19298316">
            <a:off x="1523247" y="3346146"/>
            <a:ext cx="6143224" cy="1107996"/>
          </a:xfrm>
          <a:prstGeom prst="rect">
            <a:avLst/>
          </a:prstGeom>
          <a:noFill/>
        </p:spPr>
        <p:txBody>
          <a:bodyPr wrap="square" rtlCol="0">
            <a:spAutoFit/>
          </a:bodyPr>
          <a:lstStyle/>
          <a:p>
            <a:pPr algn="ctr"/>
            <a:r>
              <a:rPr lang="en-US" sz="6600" dirty="0">
                <a:solidFill>
                  <a:srgbClr val="FF0000"/>
                </a:solidFill>
              </a:rPr>
              <a:t>Sample</a:t>
            </a:r>
          </a:p>
        </p:txBody>
      </p:sp>
    </p:spTree>
    <p:extLst>
      <p:ext uri="{BB962C8B-B14F-4D97-AF65-F5344CB8AC3E}">
        <p14:creationId xmlns:p14="http://schemas.microsoft.com/office/powerpoint/2010/main" val="835847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8-26 at 2.45.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828" y="114300"/>
            <a:ext cx="5633522" cy="6113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457927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402B-D7EC-CF4F-B7EF-1E0F3A46F854}"/>
              </a:ext>
            </a:extLst>
          </p:cNvPr>
          <p:cNvSpPr>
            <a:spLocks noGrp="1"/>
          </p:cNvSpPr>
          <p:nvPr>
            <p:ph type="ctrTitle"/>
          </p:nvPr>
        </p:nvSpPr>
        <p:spPr/>
        <p:txBody>
          <a:bodyPr/>
          <a:lstStyle/>
          <a:p>
            <a:r>
              <a:rPr lang="en-US" dirty="0"/>
              <a:t>Teacher Resources</a:t>
            </a:r>
          </a:p>
        </p:txBody>
      </p:sp>
      <p:sp>
        <p:nvSpPr>
          <p:cNvPr id="3" name="Subtitle 2">
            <a:extLst>
              <a:ext uri="{FF2B5EF4-FFF2-40B4-BE49-F238E27FC236}">
                <a16:creationId xmlns:a16="http://schemas.microsoft.com/office/drawing/2014/main" id="{ADC87F34-A001-3140-A948-A11497D82B4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061073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95F2-EF50-1D45-9F05-92E60413C020}"/>
              </a:ext>
            </a:extLst>
          </p:cNvPr>
          <p:cNvSpPr>
            <a:spLocks noGrp="1"/>
          </p:cNvSpPr>
          <p:nvPr>
            <p:ph type="title" idx="4294967295"/>
          </p:nvPr>
        </p:nvSpPr>
        <p:spPr>
          <a:xfrm>
            <a:off x="772886" y="330881"/>
            <a:ext cx="7543800" cy="646112"/>
          </a:xfrm>
        </p:spPr>
        <p:txBody>
          <a:bodyPr>
            <a:normAutofit fontScale="90000"/>
          </a:bodyPr>
          <a:lstStyle/>
          <a:p>
            <a:pPr algn="ctr"/>
            <a:r>
              <a:rPr lang="en-US" dirty="0"/>
              <a:t>CLARIFY Non-Model Revision</a:t>
            </a:r>
          </a:p>
        </p:txBody>
      </p:sp>
      <p:pic>
        <p:nvPicPr>
          <p:cNvPr id="4" name="Picture 3">
            <a:extLst>
              <a:ext uri="{FF2B5EF4-FFF2-40B4-BE49-F238E27FC236}">
                <a16:creationId xmlns:a16="http://schemas.microsoft.com/office/drawing/2014/main" id="{7880DBC9-B3E0-7447-A2DC-2CA098A04ACE}"/>
              </a:ext>
            </a:extLst>
          </p:cNvPr>
          <p:cNvPicPr>
            <a:picLocks noChangeAspect="1"/>
          </p:cNvPicPr>
          <p:nvPr/>
        </p:nvPicPr>
        <p:blipFill>
          <a:blip r:embed="rId3"/>
          <a:stretch>
            <a:fillRect/>
          </a:stretch>
        </p:blipFill>
        <p:spPr>
          <a:xfrm>
            <a:off x="70380" y="653937"/>
            <a:ext cx="4474405" cy="5790406"/>
          </a:xfrm>
          <a:prstGeom prst="rect">
            <a:avLst/>
          </a:prstGeom>
        </p:spPr>
      </p:pic>
      <p:pic>
        <p:nvPicPr>
          <p:cNvPr id="6" name="Picture 5">
            <a:extLst>
              <a:ext uri="{FF2B5EF4-FFF2-40B4-BE49-F238E27FC236}">
                <a16:creationId xmlns:a16="http://schemas.microsoft.com/office/drawing/2014/main" id="{5F52D6E5-F75D-7344-8451-3B063A12B6C8}"/>
              </a:ext>
            </a:extLst>
          </p:cNvPr>
          <p:cNvPicPr>
            <a:picLocks noChangeAspect="1"/>
          </p:cNvPicPr>
          <p:nvPr/>
        </p:nvPicPr>
        <p:blipFill>
          <a:blip r:embed="rId4"/>
          <a:stretch>
            <a:fillRect/>
          </a:stretch>
        </p:blipFill>
        <p:spPr>
          <a:xfrm>
            <a:off x="4669595" y="653937"/>
            <a:ext cx="4474405" cy="5790406"/>
          </a:xfrm>
          <a:prstGeom prst="rect">
            <a:avLst/>
          </a:prstGeom>
        </p:spPr>
      </p:pic>
    </p:spTree>
    <p:extLst>
      <p:ext uri="{BB962C8B-B14F-4D97-AF65-F5344CB8AC3E}">
        <p14:creationId xmlns:p14="http://schemas.microsoft.com/office/powerpoint/2010/main" val="1963780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960" y="228208"/>
            <a:ext cx="8575040" cy="1450757"/>
          </a:xfrm>
        </p:spPr>
        <p:txBody>
          <a:bodyPr/>
          <a:lstStyle/>
          <a:p>
            <a:r>
              <a:rPr lang="en-US" b="1" dirty="0">
                <a:solidFill>
                  <a:schemeClr val="tx1"/>
                </a:solidFill>
              </a:rPr>
              <a:t>Hand Gesture and Phrase- CLARIFY</a:t>
            </a:r>
          </a:p>
        </p:txBody>
      </p:sp>
      <p:sp>
        <p:nvSpPr>
          <p:cNvPr id="3" name="TextBox 2"/>
          <p:cNvSpPr txBox="1"/>
          <p:nvPr/>
        </p:nvSpPr>
        <p:spPr>
          <a:xfrm>
            <a:off x="4188411" y="1600200"/>
            <a:ext cx="4747309" cy="1754326"/>
          </a:xfrm>
          <a:prstGeom prst="rect">
            <a:avLst/>
          </a:prstGeom>
          <a:noFill/>
        </p:spPr>
        <p:txBody>
          <a:bodyPr wrap="square" rtlCol="0">
            <a:spAutoFit/>
          </a:bodyPr>
          <a:lstStyle/>
          <a:p>
            <a:pPr algn="ctr"/>
            <a:r>
              <a:rPr lang="en-US" sz="5400" b="1" dirty="0">
                <a:cs typeface="Arial"/>
              </a:rPr>
              <a:t>Making Our Ideas Clearer</a:t>
            </a:r>
          </a:p>
        </p:txBody>
      </p:sp>
      <p:pic>
        <p:nvPicPr>
          <p:cNvPr id="5" name="Picture 4" descr="Screen Shot 2016-03-16 at 2.54.0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1126832" y="3503475"/>
            <a:ext cx="3174999" cy="7047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icture 2015-08-03 at 3.53.56 PM.png">
            <a:extLst>
              <a:ext uri="{FF2B5EF4-FFF2-40B4-BE49-F238E27FC236}">
                <a16:creationId xmlns:a16="http://schemas.microsoft.com/office/drawing/2014/main" id="{4A093608-B29F-9F41-9CD7-EE741D7315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4013" y="3325675"/>
            <a:ext cx="3184954" cy="2785950"/>
          </a:xfrm>
          <a:prstGeom prst="rect">
            <a:avLst/>
          </a:prstGeom>
        </p:spPr>
      </p:pic>
    </p:spTree>
    <p:extLst>
      <p:ext uri="{BB962C8B-B14F-4D97-AF65-F5344CB8AC3E}">
        <p14:creationId xmlns:p14="http://schemas.microsoft.com/office/powerpoint/2010/main" val="111013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Content Placeholder 1"/>
          <p:cNvPicPr>
            <a:picLocks noGrp="1" noChangeAspect="1"/>
          </p:cNvPicPr>
          <p:nvPr>
            <p:ph idx="4294967295"/>
          </p:nvPr>
        </p:nvPicPr>
        <p:blipFill>
          <a:blip r:embed="rId3">
            <a:extLst>
              <a:ext uri="{28A0092B-C50C-407E-A947-70E740481C1C}">
                <a14:useLocalDpi xmlns:a14="http://schemas.microsoft.com/office/drawing/2010/main" val="0"/>
              </a:ext>
            </a:extLst>
          </a:blip>
          <a:srcRect l="6139" t="13205" r="5286" b="31334"/>
          <a:stretch>
            <a:fillRect/>
          </a:stretch>
        </p:blipFill>
        <p:spPr>
          <a:xfrm>
            <a:off x="1431925" y="654050"/>
            <a:ext cx="6848475" cy="5549900"/>
          </a:xfrm>
          <a:ln w="57150">
            <a:solidFill>
              <a:srgbClr val="00B050"/>
            </a:solidFill>
            <a:miter lim="800000"/>
            <a:headEnd/>
            <a:tailEnd/>
          </a:ln>
        </p:spPr>
      </p:pic>
    </p:spTree>
    <p:extLst>
      <p:ext uri="{BB962C8B-B14F-4D97-AF65-F5344CB8AC3E}">
        <p14:creationId xmlns:p14="http://schemas.microsoft.com/office/powerpoint/2010/main" val="1150698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104783" y="2944157"/>
            <a:ext cx="2369262" cy="3185487"/>
          </a:xfrm>
          <a:prstGeom prst="rect">
            <a:avLst/>
          </a:prstGeom>
        </p:spPr>
        <p:txBody>
          <a:bodyPr wrap="square">
            <a:spAutoFit/>
          </a:bodyPr>
          <a:lstStyle/>
          <a:p>
            <a:pPr algn="ctr"/>
            <a:r>
              <a:rPr lang="en-US" sz="3200" b="1" dirty="0"/>
              <a:t>Prompt: </a:t>
            </a:r>
          </a:p>
          <a:p>
            <a:pPr algn="ctr"/>
            <a:r>
              <a:rPr lang="en-US" sz="3200" dirty="0"/>
              <a:t>What do you notice in the visual text? Provide details. </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83" y="942537"/>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4221" y="869638"/>
            <a:ext cx="5803894" cy="5260006"/>
          </a:xfrm>
          <a:prstGeom prst="rect">
            <a:avLst/>
          </a:prstGeom>
        </p:spPr>
      </p:pic>
    </p:spTree>
    <p:extLst>
      <p:ext uri="{BB962C8B-B14F-4D97-AF65-F5344CB8AC3E}">
        <p14:creationId xmlns:p14="http://schemas.microsoft.com/office/powerpoint/2010/main" val="1659537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9026" y="1024236"/>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147" y="2132232"/>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78101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2632" y="1024236"/>
            <a:ext cx="5578426" cy="5260006"/>
          </a:xfrm>
          <a:prstGeom prst="rect">
            <a:avLst/>
          </a:prstGeom>
        </p:spPr>
      </p:pic>
      <p:pic>
        <p:nvPicPr>
          <p:cNvPr id="10" name="MODEL CLARIFY 3RD GR.">
            <a:hlinkClick r:id="" action="ppaction://media"/>
            <a:extLst>
              <a:ext uri="{FF2B5EF4-FFF2-40B4-BE49-F238E27FC236}">
                <a16:creationId xmlns:a16="http://schemas.microsoft.com/office/drawing/2014/main" id="{7DD3D1B8-C97D-094D-9A9F-00B835511B1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52128" y="126240"/>
            <a:ext cx="812800" cy="812800"/>
          </a:xfrm>
          <a:prstGeom prst="rect">
            <a:avLst/>
          </a:prstGeom>
          <a:ln w="38100">
            <a:solidFill>
              <a:schemeClr val="accent1"/>
            </a:solidFill>
          </a:ln>
        </p:spPr>
      </p:pic>
    </p:spTree>
    <p:extLst>
      <p:ext uri="{BB962C8B-B14F-4D97-AF65-F5344CB8AC3E}">
        <p14:creationId xmlns:p14="http://schemas.microsoft.com/office/powerpoint/2010/main" val="48375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60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childTnLst>
        </p:cTn>
      </p:par>
    </p:tnLst>
    <p:bldLst>
      <p:bldP spid="8" grpId="0" animBg="1"/>
    </p:bldLst>
  </p:timing>
</p:sld>
</file>

<file path=ppt/theme/theme1.xml><?xml version="1.0" encoding="utf-8"?>
<a:theme xmlns:a="http://schemas.openxmlformats.org/drawingml/2006/main" name="Retrospec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Start Smart 1.0-1st Grade CLARIFY</Template>
  <TotalTime>538</TotalTime>
  <Words>3477</Words>
  <Application>Microsoft Macintosh PowerPoint</Application>
  <PresentationFormat>On-screen Show (4:3)</PresentationFormat>
  <Paragraphs>643</Paragraphs>
  <Slides>53</Slides>
  <Notes>45</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Avenir Black</vt:lpstr>
      <vt:lpstr>Avenir Book</vt:lpstr>
      <vt:lpstr>Calibri</vt:lpstr>
      <vt:lpstr>Calibri Light</vt:lpstr>
      <vt:lpstr>Wingdings</vt:lpstr>
      <vt:lpstr>Retrospect</vt:lpstr>
      <vt:lpstr>Start Smart 1.0</vt:lpstr>
      <vt:lpstr>ELD Objective</vt:lpstr>
      <vt:lpstr>PowerPoint Presentation</vt:lpstr>
      <vt:lpstr>PowerPoint Presentation</vt:lpstr>
      <vt:lpstr>Conversation Norms</vt:lpstr>
      <vt:lpstr>Hand Gesture and Phrase- CLARIFY</vt:lpstr>
      <vt:lpstr>PowerPoint Presentation</vt:lpstr>
      <vt:lpstr>PowerPoint Presentation</vt:lpstr>
      <vt:lpstr>PowerPoint Presentation</vt:lpstr>
      <vt:lpstr>Visual Text Model What do you notice in the visual text? Provide details.</vt:lpstr>
      <vt:lpstr>PowerPoint Presentation</vt:lpstr>
      <vt:lpstr>PowerPoint Presentation</vt:lpstr>
      <vt:lpstr>Visual Text Non- Model What do you notice in the visual text? Provide details.</vt:lpstr>
      <vt:lpstr>Constructive Conversation Game</vt:lpstr>
      <vt:lpstr>PowerPoint Presentation</vt:lpstr>
      <vt:lpstr>PowerPoint Presentation</vt:lpstr>
      <vt:lpstr>WRAP-UP</vt:lpstr>
      <vt:lpstr>Start Smart 1.0 CLARIFY</vt:lpstr>
      <vt:lpstr>ELD Objective</vt:lpstr>
      <vt:lpstr>PowerPoint Presentation</vt:lpstr>
      <vt:lpstr>Conversation Norms</vt:lpstr>
      <vt:lpstr>Hand Gesture and Phrase- CLARIFY</vt:lpstr>
      <vt:lpstr>Prompt and Response Starters</vt:lpstr>
      <vt:lpstr>PowerPoint Presentation</vt:lpstr>
      <vt:lpstr>PowerPoint Presentation</vt:lpstr>
      <vt:lpstr>PowerPoint Presentation</vt:lpstr>
      <vt:lpstr>What make this a model conversation?</vt:lpstr>
      <vt:lpstr>Understanding the Skill of CREATE and CLARIFY</vt:lpstr>
      <vt:lpstr>PowerPoint Presentation</vt:lpstr>
      <vt:lpstr>PowerPoint Presentation</vt:lpstr>
      <vt:lpstr>REVIEW Non- Model What do you notice in the visual text? Provide details.</vt:lpstr>
      <vt:lpstr>REVISE  NON-MODEL</vt:lpstr>
      <vt:lpstr>PowerPoint Presentation</vt:lpstr>
      <vt:lpstr>Language Sample Revision-Non-Model</vt:lpstr>
      <vt:lpstr>WRAP-UP</vt:lpstr>
      <vt:lpstr>Start Smart 1.0 CLARIFY</vt:lpstr>
      <vt:lpstr>ELD Objective</vt:lpstr>
      <vt:lpstr>PowerPoint Presentation</vt:lpstr>
      <vt:lpstr>Conversation Norms</vt:lpstr>
      <vt:lpstr>PowerPoint Presentation</vt:lpstr>
      <vt:lpstr>PowerPoint Presentation</vt:lpstr>
      <vt:lpstr>PowerPoint Presentation</vt:lpstr>
      <vt:lpstr>Visual Text Model What do you notice in the visual text? Provide details.</vt:lpstr>
      <vt:lpstr>PowerPoint Presentation</vt:lpstr>
      <vt:lpstr>PowerPoint Presentation</vt:lpstr>
      <vt:lpstr>Visual Text Non-Model What do you notice in the visual text? Provide details.</vt:lpstr>
      <vt:lpstr>Constructive Conversation Game</vt:lpstr>
      <vt:lpstr>PowerPoint Presentation</vt:lpstr>
      <vt:lpstr>PowerPoint Presentation</vt:lpstr>
      <vt:lpstr>Model Creating Class Constructive Conversation Poster</vt:lpstr>
      <vt:lpstr>PowerPoint Presentation</vt:lpstr>
      <vt:lpstr>Teacher Resources</vt:lpstr>
      <vt:lpstr>CLARIFY Non-Model Revision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Smart 1.0 (revised)</dc:title>
  <dc:creator>Juana</dc:creator>
  <cp:lastModifiedBy>Lai, David</cp:lastModifiedBy>
  <cp:revision>54</cp:revision>
  <dcterms:created xsi:type="dcterms:W3CDTF">2016-08-22T15:39:41Z</dcterms:created>
  <dcterms:modified xsi:type="dcterms:W3CDTF">2019-09-16T16:56:01Z</dcterms:modified>
</cp:coreProperties>
</file>